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94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diagrams/quickStyle2.xml" ContentType="application/vnd.openxmlformats-officedocument.drawingml.diagramStyle+xml"/>
  <Override PartName="/ppt/diagrams/colors11.xml" ContentType="application/vnd.openxmlformats-officedocument.drawingml.diagramColors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diagrams/layout9.xml" ContentType="application/vnd.openxmlformats-officedocument.drawingml.diagram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ppt/diagrams/colors8.xml" ContentType="application/vnd.openxmlformats-officedocument.drawingml.diagramColors+xml"/>
  <Override PartName="/ppt/slides/slide99.xml" ContentType="application/vnd.openxmlformats-officedocument.presentationml.slide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viewProps.xml" ContentType="application/vnd.openxmlformats-officedocument.presentationml.viewProps+xml"/>
  <Override PartName="/ppt/diagrams/colors4.xml" ContentType="application/vnd.openxmlformats-officedocument.drawingml.diagramColors+xml"/>
  <Override PartName="/ppt/diagrams/quickStyle7.xml" ContentType="application/vnd.openxmlformats-officedocument.drawingml.diagramStyl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s/slide9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diagrams/quickStyle3.xml" ContentType="application/vnd.openxmlformats-officedocument.drawingml.diagramStyl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s/slide80.xml" ContentType="application/vnd.openxmlformats-officedocument.presentationml.slide+xml"/>
  <Override PartName="/ppt/slides/slide91.xml" ContentType="application/vnd.openxmlformats-officedocument.presentationml.slide+xml"/>
  <Override PartName="/ppt/slideLayouts/slideLayout3.xml" ContentType="application/vnd.openxmlformats-officedocument.presentationml.slideLayout+xml"/>
  <Default Extension="emf" ContentType="image/x-emf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4.xml" ContentType="application/vnd.openxmlformats-officedocument.presentationml.slideLayout+xml"/>
  <Override PartName="/ppt/diagrams/layout6.xml" ContentType="application/vnd.openxmlformats-officedocument.drawingml.diagramLayout+xml"/>
  <Override PartName="/ppt/diagrams/data10.xml" ContentType="application/vnd.openxmlformats-officedocument.drawingml.diagramData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diagrams/data7.xml" ContentType="application/vnd.openxmlformats-officedocument.drawingml.diagramData+xml"/>
  <Override PartName="/ppt/diagrams/colors9.xml" ContentType="application/vnd.openxmlformats-officedocument.drawingml.diagramColors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Default Extension="vml" ContentType="application/vnd.openxmlformats-officedocument.vmlDrawing"/>
  <Override PartName="/ppt/slides/slide89.xml" ContentType="application/vnd.openxmlformats-officedocument.presentationml.slide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diagrams/quickStyle8.xml" ContentType="application/vnd.openxmlformats-officedocument.drawingml.diagramStyle+xml"/>
  <Override PartName="/ppt/diagrams/quickStyle10.xml" ContentType="application/vnd.openxmlformats-officedocument.drawingml.diagramStyl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ppt/slides/slide96.xml" ContentType="application/vnd.openxmlformats-officedocument.presentationml.slide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quickStyle6.xml" ContentType="application/vnd.openxmlformats-officedocument.drawingml.diagramStyl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diagrams/layout10.xml" ContentType="application/vnd.openxmlformats-officedocument.drawingml.diagram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Layouts/slideLayout15.xml" ContentType="application/vnd.openxmlformats-officedocument.presentationml.slideLayout+xml"/>
  <Override PartName="/ppt/diagrams/data11.xml" ContentType="application/vnd.openxmlformats-officedocument.drawingml.diagramData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diagrams/layout7.xml" ContentType="application/vnd.openxmlformats-officedocument.drawingml.diagramLayout+xml"/>
  <Override PartName="/ppt/diagrams/data8.xml" ContentType="application/vnd.openxmlformats-officedocument.drawingml.diagramData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slides/slide79.xml" ContentType="application/vnd.openxmlformats-officedocument.presentationml.slide+xml"/>
  <Override PartName="/ppt/diagrams/colors6.xml" ContentType="application/vnd.openxmlformats-officedocument.drawingml.diagramColors+xml"/>
  <Override PartName="/ppt/diagrams/quickStyle9.xml" ContentType="application/vnd.openxmlformats-officedocument.drawingml.diagramStyle+xml"/>
  <Override PartName="/ppt/diagrams/quickStyle11.xml" ContentType="application/vnd.openxmlformats-officedocument.drawingml.diagramStyl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Layouts/slideLayout9.xml" ContentType="application/vnd.openxmlformats-officedocument.presentationml.slideLayout+xml"/>
  <Override PartName="/ppt/diagrams/layout11.xml" ContentType="application/vnd.openxmlformats-officedocument.drawingml.diagramLayout+xml"/>
  <Override PartName="/ppt/notesSlides/notesSlide5.xml" ContentType="application/vnd.openxmlformats-officedocument.presentationml.notes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diagrams/colors2.xml" ContentType="application/vnd.openxmlformats-officedocument.drawingml.diagramColors+xml"/>
  <Override PartName="/ppt/notesSlides/notesSlide1.xml" ContentType="application/vnd.openxmlformats-officedocument.presentationml.notesSlide+xml"/>
  <Override PartName="/ppt/diagrams/quickStyle5.xml" ContentType="application/vnd.openxmlformats-officedocument.drawingml.diagramStyl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s/slide93.xml" ContentType="application/vnd.openxmlformats-officedocument.presentationml.slide+xml"/>
  <Override PartName="/ppt/slideLayouts/slideLayout5.xml" ContentType="application/vnd.openxmlformats-officedocument.presentationml.slideLayout+xml"/>
  <Override PartName="/ppt/diagrams/colors10.xml" ContentType="application/vnd.openxmlformats-officedocument.drawingml.diagramColors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Override PartName="/ppt/slideLayouts/slideLayout16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diagrams/layout8.xml" ContentType="application/vnd.openxmlformats-officedocument.drawingml.diagramLayout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diagrams/data9.xml" ContentType="application/vnd.openxmlformats-officedocument.drawingml.diagramData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diagrams/layout4.xml" ContentType="application/vnd.openxmlformats-officedocument.drawingml.diagramLayout+xml"/>
  <Override PartName="/ppt/diagrams/data5.xml" ContentType="application/vnd.openxmlformats-officedocument.drawingml.diagramData+xml"/>
  <Override PartName="/ppt/diagrams/colors7.xml" ContentType="application/vnd.openxmlformats-officedocument.drawingml.diagramColors+xml"/>
  <Override PartName="/ppt/slides/slide98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5" r:id="rId1"/>
  </p:sldMasterIdLst>
  <p:notesMasterIdLst>
    <p:notesMasterId r:id="rId101"/>
  </p:notesMasterIdLst>
  <p:sldIdLst>
    <p:sldId id="333" r:id="rId2"/>
    <p:sldId id="374" r:id="rId3"/>
    <p:sldId id="548" r:id="rId4"/>
    <p:sldId id="395" r:id="rId5"/>
    <p:sldId id="396" r:id="rId6"/>
    <p:sldId id="399" r:id="rId7"/>
    <p:sldId id="385" r:id="rId8"/>
    <p:sldId id="388" r:id="rId9"/>
    <p:sldId id="585" r:id="rId10"/>
    <p:sldId id="402" r:id="rId11"/>
    <p:sldId id="573" r:id="rId12"/>
    <p:sldId id="519" r:id="rId13"/>
    <p:sldId id="515" r:id="rId14"/>
    <p:sldId id="516" r:id="rId15"/>
    <p:sldId id="568" r:id="rId16"/>
    <p:sldId id="569" r:id="rId17"/>
    <p:sldId id="595" r:id="rId18"/>
    <p:sldId id="596" r:id="rId19"/>
    <p:sldId id="597" r:id="rId20"/>
    <p:sldId id="574" r:id="rId21"/>
    <p:sldId id="586" r:id="rId22"/>
    <p:sldId id="575" r:id="rId23"/>
    <p:sldId id="593" r:id="rId24"/>
    <p:sldId id="580" r:id="rId25"/>
    <p:sldId id="587" r:id="rId26"/>
    <p:sldId id="588" r:id="rId27"/>
    <p:sldId id="589" r:id="rId28"/>
    <p:sldId id="565" r:id="rId29"/>
    <p:sldId id="567" r:id="rId30"/>
    <p:sldId id="566" r:id="rId31"/>
    <p:sldId id="592" r:id="rId32"/>
    <p:sldId id="545" r:id="rId33"/>
    <p:sldId id="520" r:id="rId34"/>
    <p:sldId id="553" r:id="rId35"/>
    <p:sldId id="554" r:id="rId36"/>
    <p:sldId id="523" r:id="rId37"/>
    <p:sldId id="524" r:id="rId38"/>
    <p:sldId id="522" r:id="rId39"/>
    <p:sldId id="526" r:id="rId40"/>
    <p:sldId id="525" r:id="rId41"/>
    <p:sldId id="528" r:id="rId42"/>
    <p:sldId id="555" r:id="rId43"/>
    <p:sldId id="530" r:id="rId44"/>
    <p:sldId id="557" r:id="rId45"/>
    <p:sldId id="532" r:id="rId46"/>
    <p:sldId id="531" r:id="rId47"/>
    <p:sldId id="558" r:id="rId48"/>
    <p:sldId id="529" r:id="rId49"/>
    <p:sldId id="533" r:id="rId50"/>
    <p:sldId id="535" r:id="rId51"/>
    <p:sldId id="536" r:id="rId52"/>
    <p:sldId id="547" r:id="rId53"/>
    <p:sldId id="538" r:id="rId54"/>
    <p:sldId id="556" r:id="rId55"/>
    <p:sldId id="542" r:id="rId56"/>
    <p:sldId id="537" r:id="rId57"/>
    <p:sldId id="541" r:id="rId58"/>
    <p:sldId id="543" r:id="rId59"/>
    <p:sldId id="544" r:id="rId60"/>
    <p:sldId id="562" r:id="rId61"/>
    <p:sldId id="405" r:id="rId62"/>
    <p:sldId id="498" r:id="rId63"/>
    <p:sldId id="438" r:id="rId64"/>
    <p:sldId id="576" r:id="rId65"/>
    <p:sldId id="577" r:id="rId66"/>
    <p:sldId id="578" r:id="rId67"/>
    <p:sldId id="406" r:id="rId68"/>
    <p:sldId id="410" r:id="rId69"/>
    <p:sldId id="412" r:id="rId70"/>
    <p:sldId id="413" r:id="rId71"/>
    <p:sldId id="564" r:id="rId72"/>
    <p:sldId id="563" r:id="rId73"/>
    <p:sldId id="546" r:id="rId74"/>
    <p:sldId id="449" r:id="rId75"/>
    <p:sldId id="473" r:id="rId76"/>
    <p:sldId id="450" r:id="rId77"/>
    <p:sldId id="451" r:id="rId78"/>
    <p:sldId id="452" r:id="rId79"/>
    <p:sldId id="453" r:id="rId80"/>
    <p:sldId id="454" r:id="rId81"/>
    <p:sldId id="455" r:id="rId82"/>
    <p:sldId id="456" r:id="rId83"/>
    <p:sldId id="457" r:id="rId84"/>
    <p:sldId id="549" r:id="rId85"/>
    <p:sldId id="268" r:id="rId86"/>
    <p:sldId id="489" r:id="rId87"/>
    <p:sldId id="491" r:id="rId88"/>
    <p:sldId id="550" r:id="rId89"/>
    <p:sldId id="324" r:id="rId90"/>
    <p:sldId id="327" r:id="rId91"/>
    <p:sldId id="328" r:id="rId92"/>
    <p:sldId id="339" r:id="rId93"/>
    <p:sldId id="506" r:id="rId94"/>
    <p:sldId id="493" r:id="rId95"/>
    <p:sldId id="507" r:id="rId96"/>
    <p:sldId id="508" r:id="rId97"/>
    <p:sldId id="509" r:id="rId98"/>
    <p:sldId id="510" r:id="rId99"/>
    <p:sldId id="511" r:id="rId100"/>
  </p:sldIdLst>
  <p:sldSz cx="9144000" cy="6858000" type="screen4x3"/>
  <p:notesSz cx="6858000" cy="9144000"/>
  <p:defaultTextStyle>
    <a:defPPr>
      <a:defRPr lang="it-IT"/>
    </a:defPPr>
    <a:lvl1pPr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Trebuchet MS" panose="020B0603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Trebuchet MS" panose="020B0603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Trebuchet MS" panose="020B0603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Trebuchet MS" panose="020B0603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Trebuchet MS" panose="020B0603020202020204" pitchFamily="34" charset="0"/>
        <a:ea typeface="+mn-ea"/>
        <a:cs typeface="+mn-cs"/>
      </a:defRPr>
    </a:lvl5pPr>
    <a:lvl6pPr marL="2286000" algn="l" defTabSz="914400" rtl="0" eaLnBrk="1" latinLnBrk="0" hangingPunct="1">
      <a:defRPr sz="1600" kern="1200">
        <a:solidFill>
          <a:schemeClr val="tx1"/>
        </a:solidFill>
        <a:latin typeface="Trebuchet MS" panose="020B0603020202020204" pitchFamily="34" charset="0"/>
        <a:ea typeface="+mn-ea"/>
        <a:cs typeface="+mn-cs"/>
      </a:defRPr>
    </a:lvl6pPr>
    <a:lvl7pPr marL="2743200" algn="l" defTabSz="914400" rtl="0" eaLnBrk="1" latinLnBrk="0" hangingPunct="1">
      <a:defRPr sz="1600" kern="1200">
        <a:solidFill>
          <a:schemeClr val="tx1"/>
        </a:solidFill>
        <a:latin typeface="Trebuchet MS" panose="020B0603020202020204" pitchFamily="34" charset="0"/>
        <a:ea typeface="+mn-ea"/>
        <a:cs typeface="+mn-cs"/>
      </a:defRPr>
    </a:lvl7pPr>
    <a:lvl8pPr marL="3200400" algn="l" defTabSz="914400" rtl="0" eaLnBrk="1" latinLnBrk="0" hangingPunct="1">
      <a:defRPr sz="1600" kern="1200">
        <a:solidFill>
          <a:schemeClr val="tx1"/>
        </a:solidFill>
        <a:latin typeface="Trebuchet MS" panose="020B0603020202020204" pitchFamily="34" charset="0"/>
        <a:ea typeface="+mn-ea"/>
        <a:cs typeface="+mn-cs"/>
      </a:defRPr>
    </a:lvl8pPr>
    <a:lvl9pPr marL="3657600" algn="l" defTabSz="914400" rtl="0" eaLnBrk="1" latinLnBrk="0" hangingPunct="1">
      <a:defRPr sz="1600" kern="1200">
        <a:solidFill>
          <a:schemeClr val="tx1"/>
        </a:solidFill>
        <a:latin typeface="Trebuchet MS" panose="020B0603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CC"/>
    <a:srgbClr val="FF0000"/>
    <a:srgbClr val="C7F999"/>
    <a:srgbClr val="0000CC"/>
    <a:srgbClr val="0033CC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0A1B5D5-9B99-4C35-A422-299274C87663}" styleName="Stile medio 1 - Colore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073A0DAA-6AF3-43AB-8588-CEC1D06C72B9}" styleName="Stile medio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C4B1156A-380E-4F78-BDF5-A606A8083BF9}" styleName="Stile medio 4 - Color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19" autoAdjust="0"/>
    <p:restoredTop sz="94693" autoAdjust="0"/>
  </p:normalViewPr>
  <p:slideViewPr>
    <p:cSldViewPr>
      <p:cViewPr varScale="1">
        <p:scale>
          <a:sx n="72" d="100"/>
          <a:sy n="72" d="100"/>
        </p:scale>
        <p:origin x="-1464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  <p:sld r:id="rId3" collapse="1"/>
      <p:sld r:id="rId4" collapse="1"/>
      <p:sld r:id="rId5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90" d="100"/>
        <a:sy n="90" d="100"/>
      </p:scale>
      <p:origin x="0" y="-2034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theme" Target="theme/theme1.xml"/></Relationships>
</file>

<file path=ppt/_rels/viewProps.xml.rels><?xml version="1.0" encoding="UTF-8" standalone="yes"?>
<Relationships xmlns="http://schemas.openxmlformats.org/package/2006/relationships"><Relationship Id="rId3" Type="http://schemas.openxmlformats.org/officeDocument/2006/relationships/slide" Target="slides/slide6.xml"/><Relationship Id="rId2" Type="http://schemas.openxmlformats.org/officeDocument/2006/relationships/slide" Target="slides/slide5.xml"/><Relationship Id="rId1" Type="http://schemas.openxmlformats.org/officeDocument/2006/relationships/slide" Target="slides/slide4.xml"/><Relationship Id="rId5" Type="http://schemas.openxmlformats.org/officeDocument/2006/relationships/slide" Target="slides/slide50.xml"/><Relationship Id="rId4" Type="http://schemas.openxmlformats.org/officeDocument/2006/relationships/slide" Target="slides/slide18.xml"/></Relationships>
</file>

<file path=ppt/diagrams/_rels/data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image" Target="../media/image51.png"/><Relationship Id="rId4" Type="http://schemas.openxmlformats.org/officeDocument/2006/relationships/image" Target="../media/image54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5">
  <dgm:title val=""/>
  <dgm:desc val=""/>
  <dgm:catLst>
    <dgm:cat type="accent6" pri="11500"/>
  </dgm:catLst>
  <dgm:styleLbl name="node0">
    <dgm:fillClrLst meth="cycle"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6">
        <a:alpha val="90000"/>
      </a:schemeClr>
      <a:schemeClr val="accent6">
        <a:alpha val="5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/>
    <dgm:txEffectClrLst/>
  </dgm:styleLbl>
  <dgm:styleLbl name="node1">
    <dgm:fillClrLst>
      <a:schemeClr val="accent6">
        <a:alpha val="9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6">
        <a:shade val="9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6">
        <a:shade val="80000"/>
        <a:alpha val="50000"/>
      </a:schemeClr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  <a:alpha val="90000"/>
      </a:schemeClr>
      <a:schemeClr val="accent6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6">
        <a:alpha val="90000"/>
        <a:tint val="40000"/>
      </a:schemeClr>
      <a:schemeClr val="accent6">
        <a:alpha val="5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4_1">
  <dgm:title val=""/>
  <dgm:desc val=""/>
  <dgm:catLst>
    <dgm:cat type="accent4" pri="11100"/>
  </dgm:catLst>
  <dgm:styleLbl name="node0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4">
        <a:alpha val="4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436F72A-E6A3-41FE-8CC3-C6CB208B9E92}" type="doc">
      <dgm:prSet loTypeId="urn:microsoft.com/office/officeart/2005/8/layout/process1" loCatId="process" qsTypeId="urn:microsoft.com/office/officeart/2005/8/quickstyle/simple4" qsCatId="simple" csTypeId="urn:microsoft.com/office/officeart/2005/8/colors/accent6_5" csCatId="accent6"/>
      <dgm:spPr/>
      <dgm:t>
        <a:bodyPr/>
        <a:lstStyle/>
        <a:p>
          <a:endParaRPr lang="it-IT"/>
        </a:p>
      </dgm:t>
    </dgm:pt>
    <dgm:pt modelId="{04AF26F6-36F8-4CBD-A2C6-79791844D1E1}">
      <dgm:prSet/>
      <dgm:spPr/>
      <dgm:t>
        <a:bodyPr/>
        <a:lstStyle/>
        <a:p>
          <a:pPr rtl="0"/>
          <a:r>
            <a:rPr lang="it-IT" dirty="0"/>
            <a:t>Camera posteriore</a:t>
          </a:r>
        </a:p>
      </dgm:t>
    </dgm:pt>
    <dgm:pt modelId="{A76E9D05-8BCD-477B-828D-E7FF497205BC}" type="parTrans" cxnId="{093B0D01-9E91-4B45-8DAF-F0F49F3853A9}">
      <dgm:prSet/>
      <dgm:spPr/>
      <dgm:t>
        <a:bodyPr/>
        <a:lstStyle/>
        <a:p>
          <a:endParaRPr lang="it-IT"/>
        </a:p>
      </dgm:t>
    </dgm:pt>
    <dgm:pt modelId="{A968A106-7961-4C6E-AFCA-394C3AFE6BA8}" type="sibTrans" cxnId="{093B0D01-9E91-4B45-8DAF-F0F49F3853A9}">
      <dgm:prSet/>
      <dgm:spPr/>
      <dgm:t>
        <a:bodyPr/>
        <a:lstStyle/>
        <a:p>
          <a:endParaRPr lang="it-IT"/>
        </a:p>
      </dgm:t>
    </dgm:pt>
    <dgm:pt modelId="{80AE2D48-D3D9-4DE3-9314-C239B307AA29}">
      <dgm:prSet/>
      <dgm:spPr/>
      <dgm:t>
        <a:bodyPr/>
        <a:lstStyle/>
        <a:p>
          <a:pPr rtl="0"/>
          <a:r>
            <a:rPr lang="it-IT" dirty="0"/>
            <a:t>Forame pupillare</a:t>
          </a:r>
        </a:p>
      </dgm:t>
    </dgm:pt>
    <dgm:pt modelId="{FA22CBBA-FBE6-4344-B5A3-30AB5497A5B3}" type="parTrans" cxnId="{78D4A633-916D-4520-9264-BAF36EC7ED01}">
      <dgm:prSet/>
      <dgm:spPr/>
      <dgm:t>
        <a:bodyPr/>
        <a:lstStyle/>
        <a:p>
          <a:endParaRPr lang="it-IT"/>
        </a:p>
      </dgm:t>
    </dgm:pt>
    <dgm:pt modelId="{AB8EC8C2-D168-4611-8419-A9F886B7835E}" type="sibTrans" cxnId="{78D4A633-916D-4520-9264-BAF36EC7ED01}">
      <dgm:prSet/>
      <dgm:spPr/>
      <dgm:t>
        <a:bodyPr/>
        <a:lstStyle/>
        <a:p>
          <a:endParaRPr lang="it-IT"/>
        </a:p>
      </dgm:t>
    </dgm:pt>
    <dgm:pt modelId="{ACD08994-87C6-4DBD-A005-1BB27EF432D5}">
      <dgm:prSet/>
      <dgm:spPr/>
      <dgm:t>
        <a:bodyPr/>
        <a:lstStyle/>
        <a:p>
          <a:pPr rtl="0"/>
          <a:r>
            <a:rPr lang="it-IT" dirty="0"/>
            <a:t>Camera anteriore</a:t>
          </a:r>
        </a:p>
      </dgm:t>
    </dgm:pt>
    <dgm:pt modelId="{9AA388C5-3CA6-4D21-B3CD-01E12D62A25E}" type="parTrans" cxnId="{507C399D-A7E7-4C84-86C0-715372C26BE1}">
      <dgm:prSet/>
      <dgm:spPr/>
      <dgm:t>
        <a:bodyPr/>
        <a:lstStyle/>
        <a:p>
          <a:endParaRPr lang="it-IT"/>
        </a:p>
      </dgm:t>
    </dgm:pt>
    <dgm:pt modelId="{F860F6E2-E1E0-48F9-BA07-36C76BF4A302}" type="sibTrans" cxnId="{507C399D-A7E7-4C84-86C0-715372C26BE1}">
      <dgm:prSet/>
      <dgm:spPr/>
      <dgm:t>
        <a:bodyPr/>
        <a:lstStyle/>
        <a:p>
          <a:endParaRPr lang="it-IT"/>
        </a:p>
      </dgm:t>
    </dgm:pt>
    <dgm:pt modelId="{DACF9670-C3D6-481A-A3C9-F24C455F3062}" type="pres">
      <dgm:prSet presAssocID="{4436F72A-E6A3-41FE-8CC3-C6CB208B9E92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it-IT"/>
        </a:p>
      </dgm:t>
    </dgm:pt>
    <dgm:pt modelId="{892861BC-2D24-4F76-95ED-D4A6764A7184}" type="pres">
      <dgm:prSet presAssocID="{04AF26F6-36F8-4CBD-A2C6-79791844D1E1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BE9EBDC8-04F0-441D-B972-EB81B87A7778}" type="pres">
      <dgm:prSet presAssocID="{A968A106-7961-4C6E-AFCA-394C3AFE6BA8}" presName="sibTrans" presStyleLbl="sibTrans2D1" presStyleIdx="0" presStyleCnt="2"/>
      <dgm:spPr/>
      <dgm:t>
        <a:bodyPr/>
        <a:lstStyle/>
        <a:p>
          <a:endParaRPr lang="it-IT"/>
        </a:p>
      </dgm:t>
    </dgm:pt>
    <dgm:pt modelId="{E2BA195C-0640-4617-B4E0-51E3FDCA6B80}" type="pres">
      <dgm:prSet presAssocID="{A968A106-7961-4C6E-AFCA-394C3AFE6BA8}" presName="connectorText" presStyleLbl="sibTrans2D1" presStyleIdx="0" presStyleCnt="2"/>
      <dgm:spPr/>
      <dgm:t>
        <a:bodyPr/>
        <a:lstStyle/>
        <a:p>
          <a:endParaRPr lang="it-IT"/>
        </a:p>
      </dgm:t>
    </dgm:pt>
    <dgm:pt modelId="{7CF13048-377C-4697-8D0E-ABC831CA5B25}" type="pres">
      <dgm:prSet presAssocID="{80AE2D48-D3D9-4DE3-9314-C239B307AA29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C039F689-D636-4F88-B65E-EFDF43C2717B}" type="pres">
      <dgm:prSet presAssocID="{AB8EC8C2-D168-4611-8419-A9F886B7835E}" presName="sibTrans" presStyleLbl="sibTrans2D1" presStyleIdx="1" presStyleCnt="2"/>
      <dgm:spPr/>
      <dgm:t>
        <a:bodyPr/>
        <a:lstStyle/>
        <a:p>
          <a:endParaRPr lang="it-IT"/>
        </a:p>
      </dgm:t>
    </dgm:pt>
    <dgm:pt modelId="{A1B7CCCA-01F6-472B-93C2-3DADC7F76D26}" type="pres">
      <dgm:prSet presAssocID="{AB8EC8C2-D168-4611-8419-A9F886B7835E}" presName="connectorText" presStyleLbl="sibTrans2D1" presStyleIdx="1" presStyleCnt="2"/>
      <dgm:spPr/>
      <dgm:t>
        <a:bodyPr/>
        <a:lstStyle/>
        <a:p>
          <a:endParaRPr lang="it-IT"/>
        </a:p>
      </dgm:t>
    </dgm:pt>
    <dgm:pt modelId="{F1AAD2A4-7E97-40E4-AA68-E634FCF55852}" type="pres">
      <dgm:prSet presAssocID="{ACD08994-87C6-4DBD-A005-1BB27EF432D5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</dgm:ptLst>
  <dgm:cxnLst>
    <dgm:cxn modelId="{2D3EF546-DC54-42F8-B790-E0562122B829}" type="presOf" srcId="{AB8EC8C2-D168-4611-8419-A9F886B7835E}" destId="{C039F689-D636-4F88-B65E-EFDF43C2717B}" srcOrd="0" destOrd="0" presId="urn:microsoft.com/office/officeart/2005/8/layout/process1"/>
    <dgm:cxn modelId="{5E31D11F-CFEE-4B6C-B299-71E91D8F0B61}" type="presOf" srcId="{AB8EC8C2-D168-4611-8419-A9F886B7835E}" destId="{A1B7CCCA-01F6-472B-93C2-3DADC7F76D26}" srcOrd="1" destOrd="0" presId="urn:microsoft.com/office/officeart/2005/8/layout/process1"/>
    <dgm:cxn modelId="{6CE9BF91-9F4A-4BF5-84FC-7CD2B00FDF3B}" type="presOf" srcId="{04AF26F6-36F8-4CBD-A2C6-79791844D1E1}" destId="{892861BC-2D24-4F76-95ED-D4A6764A7184}" srcOrd="0" destOrd="0" presId="urn:microsoft.com/office/officeart/2005/8/layout/process1"/>
    <dgm:cxn modelId="{142F30D1-66E4-42B4-80B8-955DE740B008}" type="presOf" srcId="{4436F72A-E6A3-41FE-8CC3-C6CB208B9E92}" destId="{DACF9670-C3D6-481A-A3C9-F24C455F3062}" srcOrd="0" destOrd="0" presId="urn:microsoft.com/office/officeart/2005/8/layout/process1"/>
    <dgm:cxn modelId="{6EB6CD78-E60B-4665-A928-CBBCEAF7D5AD}" type="presOf" srcId="{A968A106-7961-4C6E-AFCA-394C3AFE6BA8}" destId="{E2BA195C-0640-4617-B4E0-51E3FDCA6B80}" srcOrd="1" destOrd="0" presId="urn:microsoft.com/office/officeart/2005/8/layout/process1"/>
    <dgm:cxn modelId="{F03DC713-BD99-4B56-8BA8-419664A9F499}" type="presOf" srcId="{80AE2D48-D3D9-4DE3-9314-C239B307AA29}" destId="{7CF13048-377C-4697-8D0E-ABC831CA5B25}" srcOrd="0" destOrd="0" presId="urn:microsoft.com/office/officeart/2005/8/layout/process1"/>
    <dgm:cxn modelId="{093B0D01-9E91-4B45-8DAF-F0F49F3853A9}" srcId="{4436F72A-E6A3-41FE-8CC3-C6CB208B9E92}" destId="{04AF26F6-36F8-4CBD-A2C6-79791844D1E1}" srcOrd="0" destOrd="0" parTransId="{A76E9D05-8BCD-477B-828D-E7FF497205BC}" sibTransId="{A968A106-7961-4C6E-AFCA-394C3AFE6BA8}"/>
    <dgm:cxn modelId="{FD48FEEF-D4E0-4641-8B76-D91B123C2E6C}" type="presOf" srcId="{ACD08994-87C6-4DBD-A005-1BB27EF432D5}" destId="{F1AAD2A4-7E97-40E4-AA68-E634FCF55852}" srcOrd="0" destOrd="0" presId="urn:microsoft.com/office/officeart/2005/8/layout/process1"/>
    <dgm:cxn modelId="{78D4A633-916D-4520-9264-BAF36EC7ED01}" srcId="{4436F72A-E6A3-41FE-8CC3-C6CB208B9E92}" destId="{80AE2D48-D3D9-4DE3-9314-C239B307AA29}" srcOrd="1" destOrd="0" parTransId="{FA22CBBA-FBE6-4344-B5A3-30AB5497A5B3}" sibTransId="{AB8EC8C2-D168-4611-8419-A9F886B7835E}"/>
    <dgm:cxn modelId="{507C399D-A7E7-4C84-86C0-715372C26BE1}" srcId="{4436F72A-E6A3-41FE-8CC3-C6CB208B9E92}" destId="{ACD08994-87C6-4DBD-A005-1BB27EF432D5}" srcOrd="2" destOrd="0" parTransId="{9AA388C5-3CA6-4D21-B3CD-01E12D62A25E}" sibTransId="{F860F6E2-E1E0-48F9-BA07-36C76BF4A302}"/>
    <dgm:cxn modelId="{FF44F882-BD62-4A2E-9ED5-8D1ECE88158F}" type="presOf" srcId="{A968A106-7961-4C6E-AFCA-394C3AFE6BA8}" destId="{BE9EBDC8-04F0-441D-B972-EB81B87A7778}" srcOrd="0" destOrd="0" presId="urn:microsoft.com/office/officeart/2005/8/layout/process1"/>
    <dgm:cxn modelId="{AB3C11FE-042C-4D1D-921A-580708216945}" type="presParOf" srcId="{DACF9670-C3D6-481A-A3C9-F24C455F3062}" destId="{892861BC-2D24-4F76-95ED-D4A6764A7184}" srcOrd="0" destOrd="0" presId="urn:microsoft.com/office/officeart/2005/8/layout/process1"/>
    <dgm:cxn modelId="{94963D63-0DE3-42F6-A5EC-2A757F7B42E8}" type="presParOf" srcId="{DACF9670-C3D6-481A-A3C9-F24C455F3062}" destId="{BE9EBDC8-04F0-441D-B972-EB81B87A7778}" srcOrd="1" destOrd="0" presId="urn:microsoft.com/office/officeart/2005/8/layout/process1"/>
    <dgm:cxn modelId="{E4168BFF-0D25-4F51-9A77-9F83A4CF457D}" type="presParOf" srcId="{BE9EBDC8-04F0-441D-B972-EB81B87A7778}" destId="{E2BA195C-0640-4617-B4E0-51E3FDCA6B80}" srcOrd="0" destOrd="0" presId="urn:microsoft.com/office/officeart/2005/8/layout/process1"/>
    <dgm:cxn modelId="{2419EA8A-B295-47DC-954F-B9EEEE378850}" type="presParOf" srcId="{DACF9670-C3D6-481A-A3C9-F24C455F3062}" destId="{7CF13048-377C-4697-8D0E-ABC831CA5B25}" srcOrd="2" destOrd="0" presId="urn:microsoft.com/office/officeart/2005/8/layout/process1"/>
    <dgm:cxn modelId="{1BB2E25D-2125-45A6-8886-0C9F2996D800}" type="presParOf" srcId="{DACF9670-C3D6-481A-A3C9-F24C455F3062}" destId="{C039F689-D636-4F88-B65E-EFDF43C2717B}" srcOrd="3" destOrd="0" presId="urn:microsoft.com/office/officeart/2005/8/layout/process1"/>
    <dgm:cxn modelId="{D8F2FAD6-FACF-4D15-9B79-6119A3137B9C}" type="presParOf" srcId="{C039F689-D636-4F88-B65E-EFDF43C2717B}" destId="{A1B7CCCA-01F6-472B-93C2-3DADC7F76D26}" srcOrd="0" destOrd="0" presId="urn:microsoft.com/office/officeart/2005/8/layout/process1"/>
    <dgm:cxn modelId="{46E20674-E74C-450D-A3D2-9C0581AE4A76}" type="presParOf" srcId="{DACF9670-C3D6-481A-A3C9-F24C455F3062}" destId="{F1AAD2A4-7E97-40E4-AA68-E634FCF55852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9F6807F9-5CBE-410D-904A-E164291466A9}" type="doc">
      <dgm:prSet loTypeId="urn:microsoft.com/office/officeart/2005/8/layout/venn1" loCatId="relationship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it-IT"/>
        </a:p>
      </dgm:t>
    </dgm:pt>
    <dgm:pt modelId="{4E781841-1969-401F-BF2F-4F3D2CA0F89B}">
      <dgm:prSet/>
      <dgm:spPr/>
      <dgm:t>
        <a:bodyPr/>
        <a:lstStyle/>
        <a:p>
          <a:pPr rtl="0"/>
          <a:r>
            <a:rPr lang="it-IT" b="1" dirty="0"/>
            <a:t>Aumento della pressione endo-oculare</a:t>
          </a:r>
          <a:endParaRPr lang="it-IT" dirty="0"/>
        </a:p>
      </dgm:t>
    </dgm:pt>
    <dgm:pt modelId="{8C9985B8-9F20-42FA-BDFF-36769318A1DA}" type="parTrans" cxnId="{278FEDC1-2FB3-4B4B-8DAD-16DBAC92E13F}">
      <dgm:prSet/>
      <dgm:spPr/>
      <dgm:t>
        <a:bodyPr/>
        <a:lstStyle/>
        <a:p>
          <a:endParaRPr lang="it-IT"/>
        </a:p>
      </dgm:t>
    </dgm:pt>
    <dgm:pt modelId="{93211320-EB07-4C20-92E7-4BC500D5E07B}" type="sibTrans" cxnId="{278FEDC1-2FB3-4B4B-8DAD-16DBAC92E13F}">
      <dgm:prSet/>
      <dgm:spPr/>
      <dgm:t>
        <a:bodyPr/>
        <a:lstStyle/>
        <a:p>
          <a:endParaRPr lang="it-IT"/>
        </a:p>
      </dgm:t>
    </dgm:pt>
    <dgm:pt modelId="{4C3F9EAD-47D7-4CDB-AF15-79A2EFA29D7F}">
      <dgm:prSet/>
      <dgm:spPr/>
      <dgm:t>
        <a:bodyPr/>
        <a:lstStyle/>
        <a:p>
          <a:pPr rtl="0"/>
          <a:r>
            <a:rPr lang="it-IT" b="1" dirty="0"/>
            <a:t>Danno a carico della testa del nervo ottico 	</a:t>
          </a:r>
          <a:endParaRPr lang="it-IT" dirty="0"/>
        </a:p>
      </dgm:t>
    </dgm:pt>
    <dgm:pt modelId="{5E86B8DE-21A6-457A-80B6-506ED2EC71CD}" type="parTrans" cxnId="{073D928B-3318-4308-830E-EE0C92B25FBF}">
      <dgm:prSet/>
      <dgm:spPr/>
      <dgm:t>
        <a:bodyPr/>
        <a:lstStyle/>
        <a:p>
          <a:endParaRPr lang="it-IT"/>
        </a:p>
      </dgm:t>
    </dgm:pt>
    <dgm:pt modelId="{998FA558-4667-4BC1-BB6E-74FBAC247128}" type="sibTrans" cxnId="{073D928B-3318-4308-830E-EE0C92B25FBF}">
      <dgm:prSet/>
      <dgm:spPr/>
      <dgm:t>
        <a:bodyPr/>
        <a:lstStyle/>
        <a:p>
          <a:endParaRPr lang="it-IT"/>
        </a:p>
      </dgm:t>
    </dgm:pt>
    <dgm:pt modelId="{E8861707-6D79-4DDD-B980-00C6B4F21E9F}">
      <dgm:prSet/>
      <dgm:spPr/>
      <dgm:t>
        <a:bodyPr/>
        <a:lstStyle/>
        <a:p>
          <a:pPr rtl="0"/>
          <a:r>
            <a:rPr lang="it-IT" b="1" dirty="0"/>
            <a:t>Alterazione del campo visivo</a:t>
          </a:r>
          <a:endParaRPr lang="it-IT" dirty="0"/>
        </a:p>
      </dgm:t>
    </dgm:pt>
    <dgm:pt modelId="{73698C68-B0F2-4204-8EBA-6D53522587AD}" type="parTrans" cxnId="{A9E58609-355C-4E46-81C8-C6A63690F9E0}">
      <dgm:prSet/>
      <dgm:spPr/>
      <dgm:t>
        <a:bodyPr/>
        <a:lstStyle/>
        <a:p>
          <a:endParaRPr lang="it-IT"/>
        </a:p>
      </dgm:t>
    </dgm:pt>
    <dgm:pt modelId="{E1F8885C-CBC6-4B9B-8B3F-0693F5B159F8}" type="sibTrans" cxnId="{A9E58609-355C-4E46-81C8-C6A63690F9E0}">
      <dgm:prSet/>
      <dgm:spPr/>
      <dgm:t>
        <a:bodyPr/>
        <a:lstStyle/>
        <a:p>
          <a:endParaRPr lang="it-IT"/>
        </a:p>
      </dgm:t>
    </dgm:pt>
    <dgm:pt modelId="{268FA38A-2BFB-4EB6-934F-98B4936AAC6A}" type="pres">
      <dgm:prSet presAssocID="{9F6807F9-5CBE-410D-904A-E164291466A9}" presName="compositeShape" presStyleCnt="0">
        <dgm:presLayoutVars>
          <dgm:chMax val="7"/>
          <dgm:dir/>
          <dgm:resizeHandles val="exact"/>
        </dgm:presLayoutVars>
      </dgm:prSet>
      <dgm:spPr/>
      <dgm:t>
        <a:bodyPr/>
        <a:lstStyle/>
        <a:p>
          <a:endParaRPr lang="it-IT"/>
        </a:p>
      </dgm:t>
    </dgm:pt>
    <dgm:pt modelId="{EA5C1CD5-1414-400B-AD73-D53D0FD6F46B}" type="pres">
      <dgm:prSet presAssocID="{4E781841-1969-401F-BF2F-4F3D2CA0F89B}" presName="circ1" presStyleLbl="vennNode1" presStyleIdx="0" presStyleCnt="3"/>
      <dgm:spPr/>
      <dgm:t>
        <a:bodyPr/>
        <a:lstStyle/>
        <a:p>
          <a:endParaRPr lang="it-IT"/>
        </a:p>
      </dgm:t>
    </dgm:pt>
    <dgm:pt modelId="{FD64844F-E8BD-4640-9C1F-D137F870361C}" type="pres">
      <dgm:prSet presAssocID="{4E781841-1969-401F-BF2F-4F3D2CA0F89B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2586EAFD-BCD6-4B7B-8004-B6DE3DE52D57}" type="pres">
      <dgm:prSet presAssocID="{4C3F9EAD-47D7-4CDB-AF15-79A2EFA29D7F}" presName="circ2" presStyleLbl="vennNode1" presStyleIdx="1" presStyleCnt="3" custLinFactNeighborY="4803"/>
      <dgm:spPr/>
      <dgm:t>
        <a:bodyPr/>
        <a:lstStyle/>
        <a:p>
          <a:endParaRPr lang="it-IT"/>
        </a:p>
      </dgm:t>
    </dgm:pt>
    <dgm:pt modelId="{B580EACC-A054-46F8-9F68-1E38566E74C2}" type="pres">
      <dgm:prSet presAssocID="{4C3F9EAD-47D7-4CDB-AF15-79A2EFA29D7F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A0A14330-2D45-44CA-BD10-3896A06060FA}" type="pres">
      <dgm:prSet presAssocID="{E8861707-6D79-4DDD-B980-00C6B4F21E9F}" presName="circ3" presStyleLbl="vennNode1" presStyleIdx="2" presStyleCnt="3"/>
      <dgm:spPr/>
      <dgm:t>
        <a:bodyPr/>
        <a:lstStyle/>
        <a:p>
          <a:endParaRPr lang="it-IT"/>
        </a:p>
      </dgm:t>
    </dgm:pt>
    <dgm:pt modelId="{D71C4404-01AA-4E9B-86AF-91A6C39CBD56}" type="pres">
      <dgm:prSet presAssocID="{E8861707-6D79-4DDD-B980-00C6B4F21E9F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it-IT"/>
        </a:p>
      </dgm:t>
    </dgm:pt>
  </dgm:ptLst>
  <dgm:cxnLst>
    <dgm:cxn modelId="{868E3A24-E20B-4913-9434-5360A0843A01}" type="presOf" srcId="{4E781841-1969-401F-BF2F-4F3D2CA0F89B}" destId="{EA5C1CD5-1414-400B-AD73-D53D0FD6F46B}" srcOrd="0" destOrd="0" presId="urn:microsoft.com/office/officeart/2005/8/layout/venn1"/>
    <dgm:cxn modelId="{F018BFE5-3F5F-4E23-8DBA-C15C7EC96A51}" type="presOf" srcId="{4E781841-1969-401F-BF2F-4F3D2CA0F89B}" destId="{FD64844F-E8BD-4640-9C1F-D137F870361C}" srcOrd="1" destOrd="0" presId="urn:microsoft.com/office/officeart/2005/8/layout/venn1"/>
    <dgm:cxn modelId="{278FEDC1-2FB3-4B4B-8DAD-16DBAC92E13F}" srcId="{9F6807F9-5CBE-410D-904A-E164291466A9}" destId="{4E781841-1969-401F-BF2F-4F3D2CA0F89B}" srcOrd="0" destOrd="0" parTransId="{8C9985B8-9F20-42FA-BDFF-36769318A1DA}" sibTransId="{93211320-EB07-4C20-92E7-4BC500D5E07B}"/>
    <dgm:cxn modelId="{073D928B-3318-4308-830E-EE0C92B25FBF}" srcId="{9F6807F9-5CBE-410D-904A-E164291466A9}" destId="{4C3F9EAD-47D7-4CDB-AF15-79A2EFA29D7F}" srcOrd="1" destOrd="0" parTransId="{5E86B8DE-21A6-457A-80B6-506ED2EC71CD}" sibTransId="{998FA558-4667-4BC1-BB6E-74FBAC247128}"/>
    <dgm:cxn modelId="{F637427F-8604-43E8-9C0E-B80C8898D300}" type="presOf" srcId="{4C3F9EAD-47D7-4CDB-AF15-79A2EFA29D7F}" destId="{B580EACC-A054-46F8-9F68-1E38566E74C2}" srcOrd="1" destOrd="0" presId="urn:microsoft.com/office/officeart/2005/8/layout/venn1"/>
    <dgm:cxn modelId="{7C681FA4-E180-4ADA-A73A-1B9C251EF074}" type="presOf" srcId="{9F6807F9-5CBE-410D-904A-E164291466A9}" destId="{268FA38A-2BFB-4EB6-934F-98B4936AAC6A}" srcOrd="0" destOrd="0" presId="urn:microsoft.com/office/officeart/2005/8/layout/venn1"/>
    <dgm:cxn modelId="{4CAFE993-4C39-4AEC-A274-BAFB1CE3A05B}" type="presOf" srcId="{E8861707-6D79-4DDD-B980-00C6B4F21E9F}" destId="{A0A14330-2D45-44CA-BD10-3896A06060FA}" srcOrd="0" destOrd="0" presId="urn:microsoft.com/office/officeart/2005/8/layout/venn1"/>
    <dgm:cxn modelId="{A9E58609-355C-4E46-81C8-C6A63690F9E0}" srcId="{9F6807F9-5CBE-410D-904A-E164291466A9}" destId="{E8861707-6D79-4DDD-B980-00C6B4F21E9F}" srcOrd="2" destOrd="0" parTransId="{73698C68-B0F2-4204-8EBA-6D53522587AD}" sibTransId="{E1F8885C-CBC6-4B9B-8B3F-0693F5B159F8}"/>
    <dgm:cxn modelId="{1DC321EB-81A3-4409-9A7C-B39C60E5A644}" type="presOf" srcId="{E8861707-6D79-4DDD-B980-00C6B4F21E9F}" destId="{D71C4404-01AA-4E9B-86AF-91A6C39CBD56}" srcOrd="1" destOrd="0" presId="urn:microsoft.com/office/officeart/2005/8/layout/venn1"/>
    <dgm:cxn modelId="{264A76CE-5DF4-4D48-A86E-F991CBF3F97D}" type="presOf" srcId="{4C3F9EAD-47D7-4CDB-AF15-79A2EFA29D7F}" destId="{2586EAFD-BCD6-4B7B-8004-B6DE3DE52D57}" srcOrd="0" destOrd="0" presId="urn:microsoft.com/office/officeart/2005/8/layout/venn1"/>
    <dgm:cxn modelId="{CA29A059-CB34-42FD-9E0B-F6B5B53278DE}" type="presParOf" srcId="{268FA38A-2BFB-4EB6-934F-98B4936AAC6A}" destId="{EA5C1CD5-1414-400B-AD73-D53D0FD6F46B}" srcOrd="0" destOrd="0" presId="urn:microsoft.com/office/officeart/2005/8/layout/venn1"/>
    <dgm:cxn modelId="{DFB70DA6-9B8C-4579-B64F-F402E5FC6FC4}" type="presParOf" srcId="{268FA38A-2BFB-4EB6-934F-98B4936AAC6A}" destId="{FD64844F-E8BD-4640-9C1F-D137F870361C}" srcOrd="1" destOrd="0" presId="urn:microsoft.com/office/officeart/2005/8/layout/venn1"/>
    <dgm:cxn modelId="{4BCF9B3F-F264-43D2-B6E9-C55A0262EBBB}" type="presParOf" srcId="{268FA38A-2BFB-4EB6-934F-98B4936AAC6A}" destId="{2586EAFD-BCD6-4B7B-8004-B6DE3DE52D57}" srcOrd="2" destOrd="0" presId="urn:microsoft.com/office/officeart/2005/8/layout/venn1"/>
    <dgm:cxn modelId="{5AC7BF4F-D89D-4863-AE3B-318C79E1D022}" type="presParOf" srcId="{268FA38A-2BFB-4EB6-934F-98B4936AAC6A}" destId="{B580EACC-A054-46F8-9F68-1E38566E74C2}" srcOrd="3" destOrd="0" presId="urn:microsoft.com/office/officeart/2005/8/layout/venn1"/>
    <dgm:cxn modelId="{1AF62470-B7B0-4320-BB8C-A53DC68885F1}" type="presParOf" srcId="{268FA38A-2BFB-4EB6-934F-98B4936AAC6A}" destId="{A0A14330-2D45-44CA-BD10-3896A06060FA}" srcOrd="4" destOrd="0" presId="urn:microsoft.com/office/officeart/2005/8/layout/venn1"/>
    <dgm:cxn modelId="{D496E3F4-33BE-44B1-B96E-5F50A4758888}" type="presParOf" srcId="{268FA38A-2BFB-4EB6-934F-98B4936AAC6A}" destId="{D71C4404-01AA-4E9B-86AF-91A6C39CBD56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2ED2197B-5029-42CE-A807-7929AFEF6307}" type="doc">
      <dgm:prSet loTypeId="urn:microsoft.com/office/officeart/2005/8/layout/process5" loCatId="process" qsTypeId="urn:microsoft.com/office/officeart/2005/8/quickstyle/3d1" qsCatId="3D" csTypeId="urn:microsoft.com/office/officeart/2005/8/colors/accent0_3" csCatId="mainScheme" phldr="1"/>
      <dgm:spPr/>
      <dgm:t>
        <a:bodyPr/>
        <a:lstStyle/>
        <a:p>
          <a:endParaRPr lang="it-IT"/>
        </a:p>
      </dgm:t>
    </dgm:pt>
    <dgm:pt modelId="{D67161D1-1BFD-4CB6-B662-518EDE6B930E}">
      <dgm:prSet phldrT="[Testo]" phldr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it-IT" dirty="0"/>
        </a:p>
      </dgm:t>
    </dgm:pt>
    <dgm:pt modelId="{F8427CA1-3F6C-4D4E-B566-F86D3B3F22D2}" type="parTrans" cxnId="{491F3311-167F-457C-B51C-FF774B359E97}">
      <dgm:prSet/>
      <dgm:spPr/>
      <dgm:t>
        <a:bodyPr/>
        <a:lstStyle/>
        <a:p>
          <a:endParaRPr lang="it-IT"/>
        </a:p>
      </dgm:t>
    </dgm:pt>
    <dgm:pt modelId="{C0297DF7-4307-42A3-A6FC-CFFC4BB21ECA}" type="sibTrans" cxnId="{491F3311-167F-457C-B51C-FF774B359E97}">
      <dgm:prSet/>
      <dgm:spPr/>
      <dgm:t>
        <a:bodyPr/>
        <a:lstStyle/>
        <a:p>
          <a:endParaRPr lang="it-IT"/>
        </a:p>
      </dgm:t>
    </dgm:pt>
    <dgm:pt modelId="{6FDD94A0-E72B-4573-83B2-BA1F42C924B1}">
      <dgm:prSet phldrT="[Testo]" phldr="1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it-IT" dirty="0"/>
        </a:p>
      </dgm:t>
    </dgm:pt>
    <dgm:pt modelId="{FE952FFF-4925-42B6-B66A-384129E42587}" type="parTrans" cxnId="{7D0FD148-7713-4B9D-81E0-4D993A98D1F1}">
      <dgm:prSet/>
      <dgm:spPr/>
      <dgm:t>
        <a:bodyPr/>
        <a:lstStyle/>
        <a:p>
          <a:endParaRPr lang="it-IT"/>
        </a:p>
      </dgm:t>
    </dgm:pt>
    <dgm:pt modelId="{EE33BCF4-755A-4262-92F0-35468E47638F}" type="sibTrans" cxnId="{7D0FD148-7713-4B9D-81E0-4D993A98D1F1}">
      <dgm:prSet/>
      <dgm:spPr/>
      <dgm:t>
        <a:bodyPr/>
        <a:lstStyle/>
        <a:p>
          <a:endParaRPr lang="it-IT"/>
        </a:p>
      </dgm:t>
    </dgm:pt>
    <dgm:pt modelId="{0F41EB4A-AFA0-4DB8-8FEA-C4B0FC4A1EC3}">
      <dgm:prSet phldrT="[Testo]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it-IT" dirty="0"/>
        </a:p>
      </dgm:t>
    </dgm:pt>
    <dgm:pt modelId="{44D32054-FD9B-41CD-874E-F970A9540F5F}" type="parTrans" cxnId="{3CCB1F49-928A-4E02-8909-EA037FD970C4}">
      <dgm:prSet/>
      <dgm:spPr/>
      <dgm:t>
        <a:bodyPr/>
        <a:lstStyle/>
        <a:p>
          <a:endParaRPr lang="it-IT"/>
        </a:p>
      </dgm:t>
    </dgm:pt>
    <dgm:pt modelId="{432646DA-B587-40B8-9C35-09DB70C282BD}" type="sibTrans" cxnId="{3CCB1F49-928A-4E02-8909-EA037FD970C4}">
      <dgm:prSet/>
      <dgm:spPr/>
      <dgm:t>
        <a:bodyPr/>
        <a:lstStyle/>
        <a:p>
          <a:endParaRPr lang="it-IT"/>
        </a:p>
      </dgm:t>
    </dgm:pt>
    <dgm:pt modelId="{BF736ACE-DAEA-478E-B45E-AAA8CEEE7D10}">
      <dgm:prSet phldrT="[Testo]" phldr="1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it-IT" dirty="0"/>
        </a:p>
      </dgm:t>
    </dgm:pt>
    <dgm:pt modelId="{8DBCFCD4-BA5C-4987-940E-BA2F90618F9A}" type="sibTrans" cxnId="{C3F71D58-E4A8-4622-AC0B-62D0AD690F29}">
      <dgm:prSet/>
      <dgm:spPr/>
      <dgm:t>
        <a:bodyPr/>
        <a:lstStyle/>
        <a:p>
          <a:endParaRPr lang="it-IT"/>
        </a:p>
      </dgm:t>
    </dgm:pt>
    <dgm:pt modelId="{DB02229F-C7CE-4234-B9D4-5A8976D835EE}" type="parTrans" cxnId="{C3F71D58-E4A8-4622-AC0B-62D0AD690F29}">
      <dgm:prSet/>
      <dgm:spPr/>
      <dgm:t>
        <a:bodyPr/>
        <a:lstStyle/>
        <a:p>
          <a:endParaRPr lang="it-IT"/>
        </a:p>
      </dgm:t>
    </dgm:pt>
    <dgm:pt modelId="{E98D850B-2A8D-410E-9EC2-84DC2B171095}" type="pres">
      <dgm:prSet presAssocID="{2ED2197B-5029-42CE-A807-7929AFEF6307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it-IT"/>
        </a:p>
      </dgm:t>
    </dgm:pt>
    <dgm:pt modelId="{E56B7D48-BA0B-4111-B791-94B0F3216A90}" type="pres">
      <dgm:prSet presAssocID="{BF736ACE-DAEA-478E-B45E-AAA8CEEE7D10}" presName="node" presStyleLbl="node1" presStyleIdx="0" presStyleCnt="4" custScaleX="97902" custScaleY="140003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9B39560C-ED88-47E6-B896-1950738250B3}" type="pres">
      <dgm:prSet presAssocID="{8DBCFCD4-BA5C-4987-940E-BA2F90618F9A}" presName="sibTrans" presStyleLbl="sibTrans2D1" presStyleIdx="0" presStyleCnt="3"/>
      <dgm:spPr/>
      <dgm:t>
        <a:bodyPr/>
        <a:lstStyle/>
        <a:p>
          <a:endParaRPr lang="it-IT"/>
        </a:p>
      </dgm:t>
    </dgm:pt>
    <dgm:pt modelId="{F01EDC77-4C72-43AF-A6CE-74022E619141}" type="pres">
      <dgm:prSet presAssocID="{8DBCFCD4-BA5C-4987-940E-BA2F90618F9A}" presName="connectorText" presStyleLbl="sibTrans2D1" presStyleIdx="0" presStyleCnt="3"/>
      <dgm:spPr/>
      <dgm:t>
        <a:bodyPr/>
        <a:lstStyle/>
        <a:p>
          <a:endParaRPr lang="it-IT"/>
        </a:p>
      </dgm:t>
    </dgm:pt>
    <dgm:pt modelId="{B979C5AB-A242-409B-A162-5AD9B23BACF5}" type="pres">
      <dgm:prSet presAssocID="{D67161D1-1BFD-4CB6-B662-518EDE6B930E}" presName="node" presStyleLbl="node1" presStyleIdx="1" presStyleCnt="4" custScaleX="101350" custScaleY="148159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0A802143-994C-47F8-8579-C340AEB65196}" type="pres">
      <dgm:prSet presAssocID="{C0297DF7-4307-42A3-A6FC-CFFC4BB21ECA}" presName="sibTrans" presStyleLbl="sibTrans2D1" presStyleIdx="1" presStyleCnt="3"/>
      <dgm:spPr/>
      <dgm:t>
        <a:bodyPr/>
        <a:lstStyle/>
        <a:p>
          <a:endParaRPr lang="it-IT"/>
        </a:p>
      </dgm:t>
    </dgm:pt>
    <dgm:pt modelId="{59C8035C-6683-47B9-B0D9-C742D3DC8DD9}" type="pres">
      <dgm:prSet presAssocID="{C0297DF7-4307-42A3-A6FC-CFFC4BB21ECA}" presName="connectorText" presStyleLbl="sibTrans2D1" presStyleIdx="1" presStyleCnt="3"/>
      <dgm:spPr/>
      <dgm:t>
        <a:bodyPr/>
        <a:lstStyle/>
        <a:p>
          <a:endParaRPr lang="it-IT"/>
        </a:p>
      </dgm:t>
    </dgm:pt>
    <dgm:pt modelId="{698A69DB-A660-4CF1-B088-C3E1D16932CF}" type="pres">
      <dgm:prSet presAssocID="{6FDD94A0-E72B-4573-83B2-BA1F42C924B1}" presName="node" presStyleLbl="node1" presStyleIdx="2" presStyleCnt="4" custScaleY="142298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1C061BFA-A613-4F81-BB0B-646D803E412E}" type="pres">
      <dgm:prSet presAssocID="{EE33BCF4-755A-4262-92F0-35468E47638F}" presName="sibTrans" presStyleLbl="sibTrans2D1" presStyleIdx="2" presStyleCnt="3"/>
      <dgm:spPr/>
      <dgm:t>
        <a:bodyPr/>
        <a:lstStyle/>
        <a:p>
          <a:endParaRPr lang="it-IT"/>
        </a:p>
      </dgm:t>
    </dgm:pt>
    <dgm:pt modelId="{E63E7B6A-28AE-4C00-9FB1-29F5EB0AE747}" type="pres">
      <dgm:prSet presAssocID="{EE33BCF4-755A-4262-92F0-35468E47638F}" presName="connectorText" presStyleLbl="sibTrans2D1" presStyleIdx="2" presStyleCnt="3"/>
      <dgm:spPr/>
      <dgm:t>
        <a:bodyPr/>
        <a:lstStyle/>
        <a:p>
          <a:endParaRPr lang="it-IT"/>
        </a:p>
      </dgm:t>
    </dgm:pt>
    <dgm:pt modelId="{20811AF7-852C-467D-8D19-B485FE403AFD}" type="pres">
      <dgm:prSet presAssocID="{0F41EB4A-AFA0-4DB8-8FEA-C4B0FC4A1EC3}" presName="node" presStyleLbl="node1" presStyleIdx="3" presStyleCnt="4" custScaleY="153329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</dgm:ptLst>
  <dgm:cxnLst>
    <dgm:cxn modelId="{7D0FD148-7713-4B9D-81E0-4D993A98D1F1}" srcId="{2ED2197B-5029-42CE-A807-7929AFEF6307}" destId="{6FDD94A0-E72B-4573-83B2-BA1F42C924B1}" srcOrd="2" destOrd="0" parTransId="{FE952FFF-4925-42B6-B66A-384129E42587}" sibTransId="{EE33BCF4-755A-4262-92F0-35468E47638F}"/>
    <dgm:cxn modelId="{3CCB1F49-928A-4E02-8909-EA037FD970C4}" srcId="{2ED2197B-5029-42CE-A807-7929AFEF6307}" destId="{0F41EB4A-AFA0-4DB8-8FEA-C4B0FC4A1EC3}" srcOrd="3" destOrd="0" parTransId="{44D32054-FD9B-41CD-874E-F970A9540F5F}" sibTransId="{432646DA-B587-40B8-9C35-09DB70C282BD}"/>
    <dgm:cxn modelId="{C3F71D58-E4A8-4622-AC0B-62D0AD690F29}" srcId="{2ED2197B-5029-42CE-A807-7929AFEF6307}" destId="{BF736ACE-DAEA-478E-B45E-AAA8CEEE7D10}" srcOrd="0" destOrd="0" parTransId="{DB02229F-C7CE-4234-B9D4-5A8976D835EE}" sibTransId="{8DBCFCD4-BA5C-4987-940E-BA2F90618F9A}"/>
    <dgm:cxn modelId="{C5C517CC-307C-4E62-974A-AA983113717D}" type="presOf" srcId="{C0297DF7-4307-42A3-A6FC-CFFC4BB21ECA}" destId="{59C8035C-6683-47B9-B0D9-C742D3DC8DD9}" srcOrd="1" destOrd="0" presId="urn:microsoft.com/office/officeart/2005/8/layout/process5"/>
    <dgm:cxn modelId="{491F3311-167F-457C-B51C-FF774B359E97}" srcId="{2ED2197B-5029-42CE-A807-7929AFEF6307}" destId="{D67161D1-1BFD-4CB6-B662-518EDE6B930E}" srcOrd="1" destOrd="0" parTransId="{F8427CA1-3F6C-4D4E-B566-F86D3B3F22D2}" sibTransId="{C0297DF7-4307-42A3-A6FC-CFFC4BB21ECA}"/>
    <dgm:cxn modelId="{F6634C13-24E3-4638-A9EA-181AC7AEF0E3}" type="presOf" srcId="{BF736ACE-DAEA-478E-B45E-AAA8CEEE7D10}" destId="{E56B7D48-BA0B-4111-B791-94B0F3216A90}" srcOrd="0" destOrd="0" presId="urn:microsoft.com/office/officeart/2005/8/layout/process5"/>
    <dgm:cxn modelId="{9628DFAD-B782-41FA-A180-707FA3EC25E3}" type="presOf" srcId="{EE33BCF4-755A-4262-92F0-35468E47638F}" destId="{E63E7B6A-28AE-4C00-9FB1-29F5EB0AE747}" srcOrd="1" destOrd="0" presId="urn:microsoft.com/office/officeart/2005/8/layout/process5"/>
    <dgm:cxn modelId="{A51559CB-7089-4622-807F-75E813031BB6}" type="presOf" srcId="{8DBCFCD4-BA5C-4987-940E-BA2F90618F9A}" destId="{9B39560C-ED88-47E6-B896-1950738250B3}" srcOrd="0" destOrd="0" presId="urn:microsoft.com/office/officeart/2005/8/layout/process5"/>
    <dgm:cxn modelId="{08B2461C-4583-4D1C-B02A-639A7951E00D}" type="presOf" srcId="{8DBCFCD4-BA5C-4987-940E-BA2F90618F9A}" destId="{F01EDC77-4C72-43AF-A6CE-74022E619141}" srcOrd="1" destOrd="0" presId="urn:microsoft.com/office/officeart/2005/8/layout/process5"/>
    <dgm:cxn modelId="{6076BFDF-6FA2-43BD-84E6-C030226CA085}" type="presOf" srcId="{6FDD94A0-E72B-4573-83B2-BA1F42C924B1}" destId="{698A69DB-A660-4CF1-B088-C3E1D16932CF}" srcOrd="0" destOrd="0" presId="urn:microsoft.com/office/officeart/2005/8/layout/process5"/>
    <dgm:cxn modelId="{5385F58D-374F-41C3-A7D6-6F07709F5477}" type="presOf" srcId="{EE33BCF4-755A-4262-92F0-35468E47638F}" destId="{1C061BFA-A613-4F81-BB0B-646D803E412E}" srcOrd="0" destOrd="0" presId="urn:microsoft.com/office/officeart/2005/8/layout/process5"/>
    <dgm:cxn modelId="{0E46D980-2674-485A-BB1F-D4AD4E401E26}" type="presOf" srcId="{0F41EB4A-AFA0-4DB8-8FEA-C4B0FC4A1EC3}" destId="{20811AF7-852C-467D-8D19-B485FE403AFD}" srcOrd="0" destOrd="0" presId="urn:microsoft.com/office/officeart/2005/8/layout/process5"/>
    <dgm:cxn modelId="{14CD410D-B27D-4E9E-BFD4-09D2567A1BFB}" type="presOf" srcId="{C0297DF7-4307-42A3-A6FC-CFFC4BB21ECA}" destId="{0A802143-994C-47F8-8579-C340AEB65196}" srcOrd="0" destOrd="0" presId="urn:microsoft.com/office/officeart/2005/8/layout/process5"/>
    <dgm:cxn modelId="{AC92E096-C367-48D7-9FCF-84EEED2CE8DD}" type="presOf" srcId="{D67161D1-1BFD-4CB6-B662-518EDE6B930E}" destId="{B979C5AB-A242-409B-A162-5AD9B23BACF5}" srcOrd="0" destOrd="0" presId="urn:microsoft.com/office/officeart/2005/8/layout/process5"/>
    <dgm:cxn modelId="{E4E34CD8-B135-450E-8848-860C616BCD5E}" type="presOf" srcId="{2ED2197B-5029-42CE-A807-7929AFEF6307}" destId="{E98D850B-2A8D-410E-9EC2-84DC2B171095}" srcOrd="0" destOrd="0" presId="urn:microsoft.com/office/officeart/2005/8/layout/process5"/>
    <dgm:cxn modelId="{011F74DB-4E4B-4BC1-A289-6920583FDB74}" type="presParOf" srcId="{E98D850B-2A8D-410E-9EC2-84DC2B171095}" destId="{E56B7D48-BA0B-4111-B791-94B0F3216A90}" srcOrd="0" destOrd="0" presId="urn:microsoft.com/office/officeart/2005/8/layout/process5"/>
    <dgm:cxn modelId="{52684DAB-961D-46B7-B0CA-E722CD03C43B}" type="presParOf" srcId="{E98D850B-2A8D-410E-9EC2-84DC2B171095}" destId="{9B39560C-ED88-47E6-B896-1950738250B3}" srcOrd="1" destOrd="0" presId="urn:microsoft.com/office/officeart/2005/8/layout/process5"/>
    <dgm:cxn modelId="{B9412EBB-FA3D-4B4F-8DC4-ED8CFA29C5B4}" type="presParOf" srcId="{9B39560C-ED88-47E6-B896-1950738250B3}" destId="{F01EDC77-4C72-43AF-A6CE-74022E619141}" srcOrd="0" destOrd="0" presId="urn:microsoft.com/office/officeart/2005/8/layout/process5"/>
    <dgm:cxn modelId="{CB9F621F-CD4E-4ACB-A7AB-1844BAC503F4}" type="presParOf" srcId="{E98D850B-2A8D-410E-9EC2-84DC2B171095}" destId="{B979C5AB-A242-409B-A162-5AD9B23BACF5}" srcOrd="2" destOrd="0" presId="urn:microsoft.com/office/officeart/2005/8/layout/process5"/>
    <dgm:cxn modelId="{F544FD61-9E42-44C7-967B-263099BFAFBD}" type="presParOf" srcId="{E98D850B-2A8D-410E-9EC2-84DC2B171095}" destId="{0A802143-994C-47F8-8579-C340AEB65196}" srcOrd="3" destOrd="0" presId="urn:microsoft.com/office/officeart/2005/8/layout/process5"/>
    <dgm:cxn modelId="{42D58147-022C-411B-9646-8655AC2358E4}" type="presParOf" srcId="{0A802143-994C-47F8-8579-C340AEB65196}" destId="{59C8035C-6683-47B9-B0D9-C742D3DC8DD9}" srcOrd="0" destOrd="0" presId="urn:microsoft.com/office/officeart/2005/8/layout/process5"/>
    <dgm:cxn modelId="{40C4AB92-3383-4700-91F2-6A034F25FAFC}" type="presParOf" srcId="{E98D850B-2A8D-410E-9EC2-84DC2B171095}" destId="{698A69DB-A660-4CF1-B088-C3E1D16932CF}" srcOrd="4" destOrd="0" presId="urn:microsoft.com/office/officeart/2005/8/layout/process5"/>
    <dgm:cxn modelId="{4CDFD0FE-B4C4-4A18-AA4C-A2FBACA0B588}" type="presParOf" srcId="{E98D850B-2A8D-410E-9EC2-84DC2B171095}" destId="{1C061BFA-A613-4F81-BB0B-646D803E412E}" srcOrd="5" destOrd="0" presId="urn:microsoft.com/office/officeart/2005/8/layout/process5"/>
    <dgm:cxn modelId="{F59D0F4A-5B6A-4E30-A530-F0ADD9882C72}" type="presParOf" srcId="{1C061BFA-A613-4F81-BB0B-646D803E412E}" destId="{E63E7B6A-28AE-4C00-9FB1-29F5EB0AE747}" srcOrd="0" destOrd="0" presId="urn:microsoft.com/office/officeart/2005/8/layout/process5"/>
    <dgm:cxn modelId="{A36F616E-BEBE-4F74-9152-9D40D11F5FCE}" type="presParOf" srcId="{E98D850B-2A8D-410E-9EC2-84DC2B171095}" destId="{20811AF7-852C-467D-8D19-B485FE403AFD}" srcOrd="6" destOrd="0" presId="urn:microsoft.com/office/officeart/2005/8/layout/process5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FBFA255-B9DD-4453-91D0-685D56E2A9B1}" type="doc">
      <dgm:prSet loTypeId="urn:microsoft.com/office/officeart/2005/8/layout/process2" loCatId="process" qsTypeId="urn:microsoft.com/office/officeart/2005/8/quickstyle/3d1" qsCatId="3D" csTypeId="urn:microsoft.com/office/officeart/2005/8/colors/accent0_2" csCatId="mainScheme"/>
      <dgm:spPr/>
      <dgm:t>
        <a:bodyPr/>
        <a:lstStyle/>
        <a:p>
          <a:endParaRPr lang="it-IT"/>
        </a:p>
      </dgm:t>
    </dgm:pt>
    <dgm:pt modelId="{698FA89A-6AAC-4C08-8D61-8E043525A9FF}">
      <dgm:prSet/>
      <dgm:spPr/>
      <dgm:t>
        <a:bodyPr/>
        <a:lstStyle/>
        <a:p>
          <a:pPr rtl="0"/>
          <a:r>
            <a:rPr lang="it-IT" dirty="0" err="1"/>
            <a:t>trabecolato</a:t>
          </a:r>
          <a:r>
            <a:rPr lang="it-IT" dirty="0"/>
            <a:t> </a:t>
          </a:r>
          <a:r>
            <a:rPr lang="it-IT" dirty="0" err="1"/>
            <a:t>corneo-sclerale</a:t>
          </a:r>
          <a:endParaRPr lang="it-IT" dirty="0"/>
        </a:p>
      </dgm:t>
    </dgm:pt>
    <dgm:pt modelId="{2421606D-8114-4B83-AA28-F748541B8467}" type="parTrans" cxnId="{31F899E6-F607-431D-B5BE-EFB9A114ECA2}">
      <dgm:prSet/>
      <dgm:spPr/>
      <dgm:t>
        <a:bodyPr/>
        <a:lstStyle/>
        <a:p>
          <a:endParaRPr lang="it-IT"/>
        </a:p>
      </dgm:t>
    </dgm:pt>
    <dgm:pt modelId="{694592F8-A068-4363-9407-248CB1242437}" type="sibTrans" cxnId="{31F899E6-F607-431D-B5BE-EFB9A114ECA2}">
      <dgm:prSet/>
      <dgm:spPr/>
      <dgm:t>
        <a:bodyPr/>
        <a:lstStyle/>
        <a:p>
          <a:endParaRPr lang="it-IT"/>
        </a:p>
      </dgm:t>
    </dgm:pt>
    <dgm:pt modelId="{B782A626-A878-4339-96A1-C74F47798030}">
      <dgm:prSet/>
      <dgm:spPr/>
      <dgm:t>
        <a:bodyPr/>
        <a:lstStyle/>
        <a:p>
          <a:pPr rtl="0"/>
          <a:r>
            <a:rPr lang="it-IT" dirty="0"/>
            <a:t>canale di </a:t>
          </a:r>
          <a:r>
            <a:rPr lang="it-IT" dirty="0" err="1"/>
            <a:t>Schlemm</a:t>
          </a:r>
          <a:endParaRPr lang="it-IT" dirty="0"/>
        </a:p>
      </dgm:t>
    </dgm:pt>
    <dgm:pt modelId="{3254D4C9-9D9E-468A-870D-27359EB2F390}" type="parTrans" cxnId="{3AAA0A9B-A10A-4B3A-973A-DE8B41BAFA0C}">
      <dgm:prSet/>
      <dgm:spPr/>
      <dgm:t>
        <a:bodyPr/>
        <a:lstStyle/>
        <a:p>
          <a:endParaRPr lang="it-IT"/>
        </a:p>
      </dgm:t>
    </dgm:pt>
    <dgm:pt modelId="{7C6B49FF-CA7F-4656-A60E-0B9AFFF4C097}" type="sibTrans" cxnId="{3AAA0A9B-A10A-4B3A-973A-DE8B41BAFA0C}">
      <dgm:prSet/>
      <dgm:spPr/>
      <dgm:t>
        <a:bodyPr/>
        <a:lstStyle/>
        <a:p>
          <a:endParaRPr lang="it-IT"/>
        </a:p>
      </dgm:t>
    </dgm:pt>
    <dgm:pt modelId="{85D0AD80-B49E-4CA5-94AC-F22C2048993E}">
      <dgm:prSet/>
      <dgm:spPr/>
      <dgm:t>
        <a:bodyPr/>
        <a:lstStyle/>
        <a:p>
          <a:pPr rtl="0"/>
          <a:r>
            <a:rPr lang="it-IT" dirty="0"/>
            <a:t>vene acquose</a:t>
          </a:r>
        </a:p>
      </dgm:t>
    </dgm:pt>
    <dgm:pt modelId="{E127B8A3-D48F-4D76-9182-05E2975B7543}" type="parTrans" cxnId="{5A9F0738-D9EE-4ACD-9122-46E27E3DBA35}">
      <dgm:prSet/>
      <dgm:spPr/>
      <dgm:t>
        <a:bodyPr/>
        <a:lstStyle/>
        <a:p>
          <a:endParaRPr lang="it-IT"/>
        </a:p>
      </dgm:t>
    </dgm:pt>
    <dgm:pt modelId="{F8F16233-F3FA-46E2-8A71-85DD5CCAF0C2}" type="sibTrans" cxnId="{5A9F0738-D9EE-4ACD-9122-46E27E3DBA35}">
      <dgm:prSet/>
      <dgm:spPr/>
      <dgm:t>
        <a:bodyPr/>
        <a:lstStyle/>
        <a:p>
          <a:endParaRPr lang="it-IT"/>
        </a:p>
      </dgm:t>
    </dgm:pt>
    <dgm:pt modelId="{A8EFEFF0-D8EA-4902-9010-1717076D749B}">
      <dgm:prSet/>
      <dgm:spPr/>
      <dgm:t>
        <a:bodyPr/>
        <a:lstStyle/>
        <a:p>
          <a:pPr rtl="0"/>
          <a:r>
            <a:rPr lang="it-IT" dirty="0"/>
            <a:t>vene </a:t>
          </a:r>
          <a:r>
            <a:rPr lang="it-IT" dirty="0" err="1"/>
            <a:t>episclerali</a:t>
          </a:r>
          <a:endParaRPr lang="it-IT" dirty="0"/>
        </a:p>
      </dgm:t>
    </dgm:pt>
    <dgm:pt modelId="{D7EB45D2-BA48-430F-B80A-46D09742A5B1}" type="parTrans" cxnId="{9BED4EB4-1090-404E-A880-2F010AF2909B}">
      <dgm:prSet/>
      <dgm:spPr/>
      <dgm:t>
        <a:bodyPr/>
        <a:lstStyle/>
        <a:p>
          <a:endParaRPr lang="it-IT"/>
        </a:p>
      </dgm:t>
    </dgm:pt>
    <dgm:pt modelId="{129E83B1-0AAD-4049-A72A-50DE49F95666}" type="sibTrans" cxnId="{9BED4EB4-1090-404E-A880-2F010AF2909B}">
      <dgm:prSet/>
      <dgm:spPr/>
      <dgm:t>
        <a:bodyPr/>
        <a:lstStyle/>
        <a:p>
          <a:endParaRPr lang="it-IT"/>
        </a:p>
      </dgm:t>
    </dgm:pt>
    <dgm:pt modelId="{A796F546-ACB9-4CEA-ACD6-8B2B24CB01A6}" type="pres">
      <dgm:prSet presAssocID="{7FBFA255-B9DD-4453-91D0-685D56E2A9B1}" presName="linearFlow" presStyleCnt="0">
        <dgm:presLayoutVars>
          <dgm:resizeHandles val="exact"/>
        </dgm:presLayoutVars>
      </dgm:prSet>
      <dgm:spPr/>
      <dgm:t>
        <a:bodyPr/>
        <a:lstStyle/>
        <a:p>
          <a:endParaRPr lang="it-IT"/>
        </a:p>
      </dgm:t>
    </dgm:pt>
    <dgm:pt modelId="{4555EC72-3275-4541-91AC-61053AB6EBD1}" type="pres">
      <dgm:prSet presAssocID="{698FA89A-6AAC-4C08-8D61-8E043525A9FF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1FD16896-4C34-4B24-A2DF-97FFA6403F36}" type="pres">
      <dgm:prSet presAssocID="{694592F8-A068-4363-9407-248CB1242437}" presName="sibTrans" presStyleLbl="sibTrans2D1" presStyleIdx="0" presStyleCnt="3"/>
      <dgm:spPr/>
      <dgm:t>
        <a:bodyPr/>
        <a:lstStyle/>
        <a:p>
          <a:endParaRPr lang="it-IT"/>
        </a:p>
      </dgm:t>
    </dgm:pt>
    <dgm:pt modelId="{7A843839-505E-495E-8B16-705476FCDB87}" type="pres">
      <dgm:prSet presAssocID="{694592F8-A068-4363-9407-248CB1242437}" presName="connectorText" presStyleLbl="sibTrans2D1" presStyleIdx="0" presStyleCnt="3"/>
      <dgm:spPr/>
      <dgm:t>
        <a:bodyPr/>
        <a:lstStyle/>
        <a:p>
          <a:endParaRPr lang="it-IT"/>
        </a:p>
      </dgm:t>
    </dgm:pt>
    <dgm:pt modelId="{78A5EA03-E635-4B04-9E0E-0F5DF2CBA4AE}" type="pres">
      <dgm:prSet presAssocID="{B782A626-A878-4339-96A1-C74F47798030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E254F26E-04C0-4D43-9528-2329689E2D32}" type="pres">
      <dgm:prSet presAssocID="{7C6B49FF-CA7F-4656-A60E-0B9AFFF4C097}" presName="sibTrans" presStyleLbl="sibTrans2D1" presStyleIdx="1" presStyleCnt="3"/>
      <dgm:spPr/>
      <dgm:t>
        <a:bodyPr/>
        <a:lstStyle/>
        <a:p>
          <a:endParaRPr lang="it-IT"/>
        </a:p>
      </dgm:t>
    </dgm:pt>
    <dgm:pt modelId="{7F197ECA-93B1-42E6-9704-51E29D7D19E5}" type="pres">
      <dgm:prSet presAssocID="{7C6B49FF-CA7F-4656-A60E-0B9AFFF4C097}" presName="connectorText" presStyleLbl="sibTrans2D1" presStyleIdx="1" presStyleCnt="3"/>
      <dgm:spPr/>
      <dgm:t>
        <a:bodyPr/>
        <a:lstStyle/>
        <a:p>
          <a:endParaRPr lang="it-IT"/>
        </a:p>
      </dgm:t>
    </dgm:pt>
    <dgm:pt modelId="{101D83E8-E4A5-4309-BD53-9CE78FE0641D}" type="pres">
      <dgm:prSet presAssocID="{85D0AD80-B49E-4CA5-94AC-F22C2048993E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3A8F4D9F-7821-4D96-8289-8F308E1ECF43}" type="pres">
      <dgm:prSet presAssocID="{F8F16233-F3FA-46E2-8A71-85DD5CCAF0C2}" presName="sibTrans" presStyleLbl="sibTrans2D1" presStyleIdx="2" presStyleCnt="3"/>
      <dgm:spPr/>
      <dgm:t>
        <a:bodyPr/>
        <a:lstStyle/>
        <a:p>
          <a:endParaRPr lang="it-IT"/>
        </a:p>
      </dgm:t>
    </dgm:pt>
    <dgm:pt modelId="{9D5C3E38-3263-48C7-BFB0-AF0A69D4EF1B}" type="pres">
      <dgm:prSet presAssocID="{F8F16233-F3FA-46E2-8A71-85DD5CCAF0C2}" presName="connectorText" presStyleLbl="sibTrans2D1" presStyleIdx="2" presStyleCnt="3"/>
      <dgm:spPr/>
      <dgm:t>
        <a:bodyPr/>
        <a:lstStyle/>
        <a:p>
          <a:endParaRPr lang="it-IT"/>
        </a:p>
      </dgm:t>
    </dgm:pt>
    <dgm:pt modelId="{F91B81A7-F01D-4085-A61B-F6D0DBBFC2A9}" type="pres">
      <dgm:prSet presAssocID="{A8EFEFF0-D8EA-4902-9010-1717076D749B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</dgm:ptLst>
  <dgm:cxnLst>
    <dgm:cxn modelId="{5A9F0738-D9EE-4ACD-9122-46E27E3DBA35}" srcId="{7FBFA255-B9DD-4453-91D0-685D56E2A9B1}" destId="{85D0AD80-B49E-4CA5-94AC-F22C2048993E}" srcOrd="2" destOrd="0" parTransId="{E127B8A3-D48F-4D76-9182-05E2975B7543}" sibTransId="{F8F16233-F3FA-46E2-8A71-85DD5CCAF0C2}"/>
    <dgm:cxn modelId="{37A34159-3344-4D2B-99B7-5474933C2B26}" type="presOf" srcId="{85D0AD80-B49E-4CA5-94AC-F22C2048993E}" destId="{101D83E8-E4A5-4309-BD53-9CE78FE0641D}" srcOrd="0" destOrd="0" presId="urn:microsoft.com/office/officeart/2005/8/layout/process2"/>
    <dgm:cxn modelId="{14868468-C2EE-43C3-91F4-15A5EA75EF0A}" type="presOf" srcId="{F8F16233-F3FA-46E2-8A71-85DD5CCAF0C2}" destId="{3A8F4D9F-7821-4D96-8289-8F308E1ECF43}" srcOrd="0" destOrd="0" presId="urn:microsoft.com/office/officeart/2005/8/layout/process2"/>
    <dgm:cxn modelId="{79D5788D-BCA5-454D-AAF1-B5CAB1DE4551}" type="presOf" srcId="{7C6B49FF-CA7F-4656-A60E-0B9AFFF4C097}" destId="{E254F26E-04C0-4D43-9528-2329689E2D32}" srcOrd="0" destOrd="0" presId="urn:microsoft.com/office/officeart/2005/8/layout/process2"/>
    <dgm:cxn modelId="{434F27D2-8AC1-4921-976A-A652BC83F2C3}" type="presOf" srcId="{694592F8-A068-4363-9407-248CB1242437}" destId="{7A843839-505E-495E-8B16-705476FCDB87}" srcOrd="1" destOrd="0" presId="urn:microsoft.com/office/officeart/2005/8/layout/process2"/>
    <dgm:cxn modelId="{3AAA0A9B-A10A-4B3A-973A-DE8B41BAFA0C}" srcId="{7FBFA255-B9DD-4453-91D0-685D56E2A9B1}" destId="{B782A626-A878-4339-96A1-C74F47798030}" srcOrd="1" destOrd="0" parTransId="{3254D4C9-9D9E-468A-870D-27359EB2F390}" sibTransId="{7C6B49FF-CA7F-4656-A60E-0B9AFFF4C097}"/>
    <dgm:cxn modelId="{CC1DE7A1-C926-489F-B2C3-BE597AB08E86}" type="presOf" srcId="{7FBFA255-B9DD-4453-91D0-685D56E2A9B1}" destId="{A796F546-ACB9-4CEA-ACD6-8B2B24CB01A6}" srcOrd="0" destOrd="0" presId="urn:microsoft.com/office/officeart/2005/8/layout/process2"/>
    <dgm:cxn modelId="{1529B818-D9B4-4D1C-B3EC-5807C2DC4982}" type="presOf" srcId="{7C6B49FF-CA7F-4656-A60E-0B9AFFF4C097}" destId="{7F197ECA-93B1-42E6-9704-51E29D7D19E5}" srcOrd="1" destOrd="0" presId="urn:microsoft.com/office/officeart/2005/8/layout/process2"/>
    <dgm:cxn modelId="{FAED4201-123E-4A2A-A2BB-430CBA497A2D}" type="presOf" srcId="{698FA89A-6AAC-4C08-8D61-8E043525A9FF}" destId="{4555EC72-3275-4541-91AC-61053AB6EBD1}" srcOrd="0" destOrd="0" presId="urn:microsoft.com/office/officeart/2005/8/layout/process2"/>
    <dgm:cxn modelId="{DB8AB0C8-9AF1-4403-ABE4-0460EDE3A739}" type="presOf" srcId="{694592F8-A068-4363-9407-248CB1242437}" destId="{1FD16896-4C34-4B24-A2DF-97FFA6403F36}" srcOrd="0" destOrd="0" presId="urn:microsoft.com/office/officeart/2005/8/layout/process2"/>
    <dgm:cxn modelId="{CC005072-86FC-430E-B2B2-4EDAACE78BD1}" type="presOf" srcId="{A8EFEFF0-D8EA-4902-9010-1717076D749B}" destId="{F91B81A7-F01D-4085-A61B-F6D0DBBFC2A9}" srcOrd="0" destOrd="0" presId="urn:microsoft.com/office/officeart/2005/8/layout/process2"/>
    <dgm:cxn modelId="{31F899E6-F607-431D-B5BE-EFB9A114ECA2}" srcId="{7FBFA255-B9DD-4453-91D0-685D56E2A9B1}" destId="{698FA89A-6AAC-4C08-8D61-8E043525A9FF}" srcOrd="0" destOrd="0" parTransId="{2421606D-8114-4B83-AA28-F748541B8467}" sibTransId="{694592F8-A068-4363-9407-248CB1242437}"/>
    <dgm:cxn modelId="{9BED4EB4-1090-404E-A880-2F010AF2909B}" srcId="{7FBFA255-B9DD-4453-91D0-685D56E2A9B1}" destId="{A8EFEFF0-D8EA-4902-9010-1717076D749B}" srcOrd="3" destOrd="0" parTransId="{D7EB45D2-BA48-430F-B80A-46D09742A5B1}" sibTransId="{129E83B1-0AAD-4049-A72A-50DE49F95666}"/>
    <dgm:cxn modelId="{AD6190C3-45A1-4337-AF6A-22B32F9949EF}" type="presOf" srcId="{B782A626-A878-4339-96A1-C74F47798030}" destId="{78A5EA03-E635-4B04-9E0E-0F5DF2CBA4AE}" srcOrd="0" destOrd="0" presId="urn:microsoft.com/office/officeart/2005/8/layout/process2"/>
    <dgm:cxn modelId="{CD9CAB9B-99BB-460F-9BDA-630E4AC8EF34}" type="presOf" srcId="{F8F16233-F3FA-46E2-8A71-85DD5CCAF0C2}" destId="{9D5C3E38-3263-48C7-BFB0-AF0A69D4EF1B}" srcOrd="1" destOrd="0" presId="urn:microsoft.com/office/officeart/2005/8/layout/process2"/>
    <dgm:cxn modelId="{E21266A3-1E16-4B09-A5A7-6623442332A8}" type="presParOf" srcId="{A796F546-ACB9-4CEA-ACD6-8B2B24CB01A6}" destId="{4555EC72-3275-4541-91AC-61053AB6EBD1}" srcOrd="0" destOrd="0" presId="urn:microsoft.com/office/officeart/2005/8/layout/process2"/>
    <dgm:cxn modelId="{49187611-301B-402E-90B2-79439CD77609}" type="presParOf" srcId="{A796F546-ACB9-4CEA-ACD6-8B2B24CB01A6}" destId="{1FD16896-4C34-4B24-A2DF-97FFA6403F36}" srcOrd="1" destOrd="0" presId="urn:microsoft.com/office/officeart/2005/8/layout/process2"/>
    <dgm:cxn modelId="{D350BCC2-D7DE-4940-8051-A282EA285307}" type="presParOf" srcId="{1FD16896-4C34-4B24-A2DF-97FFA6403F36}" destId="{7A843839-505E-495E-8B16-705476FCDB87}" srcOrd="0" destOrd="0" presId="urn:microsoft.com/office/officeart/2005/8/layout/process2"/>
    <dgm:cxn modelId="{37E4AF81-0E98-4A19-91B8-8503882059AA}" type="presParOf" srcId="{A796F546-ACB9-4CEA-ACD6-8B2B24CB01A6}" destId="{78A5EA03-E635-4B04-9E0E-0F5DF2CBA4AE}" srcOrd="2" destOrd="0" presId="urn:microsoft.com/office/officeart/2005/8/layout/process2"/>
    <dgm:cxn modelId="{B00859BC-A6FD-49B6-91E3-95ACE1C4909C}" type="presParOf" srcId="{A796F546-ACB9-4CEA-ACD6-8B2B24CB01A6}" destId="{E254F26E-04C0-4D43-9528-2329689E2D32}" srcOrd="3" destOrd="0" presId="urn:microsoft.com/office/officeart/2005/8/layout/process2"/>
    <dgm:cxn modelId="{635AE5FA-C0FE-48A6-9BE6-DC1F8ECC0672}" type="presParOf" srcId="{E254F26E-04C0-4D43-9528-2329689E2D32}" destId="{7F197ECA-93B1-42E6-9704-51E29D7D19E5}" srcOrd="0" destOrd="0" presId="urn:microsoft.com/office/officeart/2005/8/layout/process2"/>
    <dgm:cxn modelId="{BB91D281-EF59-408A-8845-63205BAD5EA2}" type="presParOf" srcId="{A796F546-ACB9-4CEA-ACD6-8B2B24CB01A6}" destId="{101D83E8-E4A5-4309-BD53-9CE78FE0641D}" srcOrd="4" destOrd="0" presId="urn:microsoft.com/office/officeart/2005/8/layout/process2"/>
    <dgm:cxn modelId="{C666808D-A238-4514-91F8-8388714CD14D}" type="presParOf" srcId="{A796F546-ACB9-4CEA-ACD6-8B2B24CB01A6}" destId="{3A8F4D9F-7821-4D96-8289-8F308E1ECF43}" srcOrd="5" destOrd="0" presId="urn:microsoft.com/office/officeart/2005/8/layout/process2"/>
    <dgm:cxn modelId="{0E71345A-FE46-4300-82E7-E20EE1EA6182}" type="presParOf" srcId="{3A8F4D9F-7821-4D96-8289-8F308E1ECF43}" destId="{9D5C3E38-3263-48C7-BFB0-AF0A69D4EF1B}" srcOrd="0" destOrd="0" presId="urn:microsoft.com/office/officeart/2005/8/layout/process2"/>
    <dgm:cxn modelId="{9D621A5A-BFBD-4C98-915A-2F010F3BF349}" type="presParOf" srcId="{A796F546-ACB9-4CEA-ACD6-8B2B24CB01A6}" destId="{F91B81A7-F01D-4085-A61B-F6D0DBBFC2A9}" srcOrd="6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DF0E11B-D507-4E2A-828B-1F80E6183586}" type="doc">
      <dgm:prSet loTypeId="urn:microsoft.com/office/officeart/2005/8/layout/process2" loCatId="process" qsTypeId="urn:microsoft.com/office/officeart/2005/8/quickstyle/3d2" qsCatId="3D" csTypeId="urn:microsoft.com/office/officeart/2005/8/colors/accent2_1" csCatId="accent2"/>
      <dgm:spPr/>
      <dgm:t>
        <a:bodyPr/>
        <a:lstStyle/>
        <a:p>
          <a:endParaRPr lang="it-IT"/>
        </a:p>
      </dgm:t>
    </dgm:pt>
    <dgm:pt modelId="{499A4B6C-0211-4248-93C0-6AA89C88182C}">
      <dgm:prSet/>
      <dgm:spPr/>
      <dgm:t>
        <a:bodyPr/>
        <a:lstStyle/>
        <a:p>
          <a:pPr rtl="0"/>
          <a:r>
            <a:rPr lang="it-IT" dirty="0"/>
            <a:t>Iride</a:t>
          </a:r>
        </a:p>
      </dgm:t>
    </dgm:pt>
    <dgm:pt modelId="{40746B9A-00FD-4750-BF08-909231CC3C27}" type="parTrans" cxnId="{EF65C042-4D4E-4660-944B-3BD7C45682CB}">
      <dgm:prSet/>
      <dgm:spPr/>
      <dgm:t>
        <a:bodyPr/>
        <a:lstStyle/>
        <a:p>
          <a:endParaRPr lang="it-IT"/>
        </a:p>
      </dgm:t>
    </dgm:pt>
    <dgm:pt modelId="{A07CBB9A-9690-43E0-BA1F-6109B28F5E24}" type="sibTrans" cxnId="{EF65C042-4D4E-4660-944B-3BD7C45682CB}">
      <dgm:prSet/>
      <dgm:spPr/>
      <dgm:t>
        <a:bodyPr/>
        <a:lstStyle/>
        <a:p>
          <a:endParaRPr lang="it-IT"/>
        </a:p>
      </dgm:t>
    </dgm:pt>
    <dgm:pt modelId="{BBF5A3EA-AC36-4BAF-9937-F04D77825EA5}">
      <dgm:prSet/>
      <dgm:spPr/>
      <dgm:t>
        <a:bodyPr/>
        <a:lstStyle/>
        <a:p>
          <a:pPr rtl="0"/>
          <a:r>
            <a:rPr lang="it-IT" dirty="0"/>
            <a:t>Muscolo ciliare</a:t>
          </a:r>
        </a:p>
      </dgm:t>
    </dgm:pt>
    <dgm:pt modelId="{8344F563-0DE7-44DC-8B50-E6ED8BD88F57}" type="parTrans" cxnId="{BF1D3F23-CE7A-46F6-8613-049D1172E695}">
      <dgm:prSet/>
      <dgm:spPr/>
      <dgm:t>
        <a:bodyPr/>
        <a:lstStyle/>
        <a:p>
          <a:endParaRPr lang="it-IT"/>
        </a:p>
      </dgm:t>
    </dgm:pt>
    <dgm:pt modelId="{8FD8BC08-9FA6-4A4D-AD04-666773C95A61}" type="sibTrans" cxnId="{BF1D3F23-CE7A-46F6-8613-049D1172E695}">
      <dgm:prSet/>
      <dgm:spPr/>
      <dgm:t>
        <a:bodyPr/>
        <a:lstStyle/>
        <a:p>
          <a:endParaRPr lang="it-IT"/>
        </a:p>
      </dgm:t>
    </dgm:pt>
    <dgm:pt modelId="{119F1754-6C18-4BCC-ACFE-48FC96843E63}">
      <dgm:prSet/>
      <dgm:spPr/>
      <dgm:t>
        <a:bodyPr/>
        <a:lstStyle/>
        <a:p>
          <a:pPr rtl="0"/>
          <a:r>
            <a:rPr lang="it-IT" dirty="0"/>
            <a:t>Spazi </a:t>
          </a:r>
          <a:r>
            <a:rPr lang="it-IT" dirty="0" err="1"/>
            <a:t>sovracoroideali</a:t>
          </a:r>
          <a:endParaRPr lang="it-IT" dirty="0"/>
        </a:p>
      </dgm:t>
    </dgm:pt>
    <dgm:pt modelId="{C204AE31-3BCA-4776-B32C-107F16C25525}" type="parTrans" cxnId="{94D7EB08-D281-4FE7-865F-9E116CEC46EC}">
      <dgm:prSet/>
      <dgm:spPr/>
      <dgm:t>
        <a:bodyPr/>
        <a:lstStyle/>
        <a:p>
          <a:endParaRPr lang="it-IT"/>
        </a:p>
      </dgm:t>
    </dgm:pt>
    <dgm:pt modelId="{1587B0EC-E865-4B00-9C9C-32FF9D4AC110}" type="sibTrans" cxnId="{94D7EB08-D281-4FE7-865F-9E116CEC46EC}">
      <dgm:prSet/>
      <dgm:spPr/>
      <dgm:t>
        <a:bodyPr/>
        <a:lstStyle/>
        <a:p>
          <a:endParaRPr lang="it-IT"/>
        </a:p>
      </dgm:t>
    </dgm:pt>
    <dgm:pt modelId="{E7671881-2E37-459E-8CB1-74A5C87B488A}">
      <dgm:prSet/>
      <dgm:spPr/>
      <dgm:t>
        <a:bodyPr/>
        <a:lstStyle/>
        <a:p>
          <a:pPr rtl="0"/>
          <a:r>
            <a:rPr lang="it-IT" dirty="0"/>
            <a:t>Vene </a:t>
          </a:r>
          <a:r>
            <a:rPr lang="it-IT" dirty="0" err="1"/>
            <a:t>episclerali</a:t>
          </a:r>
          <a:endParaRPr lang="it-IT" dirty="0"/>
        </a:p>
      </dgm:t>
    </dgm:pt>
    <dgm:pt modelId="{D5E285CE-38E1-4B38-B56E-FB6BD9FA9FBE}" type="parTrans" cxnId="{D1BFE316-3031-455F-8A3F-DC1D6C9A542F}">
      <dgm:prSet/>
      <dgm:spPr/>
      <dgm:t>
        <a:bodyPr/>
        <a:lstStyle/>
        <a:p>
          <a:endParaRPr lang="it-IT"/>
        </a:p>
      </dgm:t>
    </dgm:pt>
    <dgm:pt modelId="{659B9B98-4721-4FCE-9441-246EC247367D}" type="sibTrans" cxnId="{D1BFE316-3031-455F-8A3F-DC1D6C9A542F}">
      <dgm:prSet/>
      <dgm:spPr/>
      <dgm:t>
        <a:bodyPr/>
        <a:lstStyle/>
        <a:p>
          <a:endParaRPr lang="it-IT"/>
        </a:p>
      </dgm:t>
    </dgm:pt>
    <dgm:pt modelId="{E0F11833-2BDB-4880-BA9A-62565B56369C}" type="pres">
      <dgm:prSet presAssocID="{4DF0E11B-D507-4E2A-828B-1F80E6183586}" presName="linearFlow" presStyleCnt="0">
        <dgm:presLayoutVars>
          <dgm:resizeHandles val="exact"/>
        </dgm:presLayoutVars>
      </dgm:prSet>
      <dgm:spPr/>
      <dgm:t>
        <a:bodyPr/>
        <a:lstStyle/>
        <a:p>
          <a:endParaRPr lang="it-IT"/>
        </a:p>
      </dgm:t>
    </dgm:pt>
    <dgm:pt modelId="{47647F86-159D-4204-ABF8-4C4761E87EE5}" type="pres">
      <dgm:prSet presAssocID="{499A4B6C-0211-4248-93C0-6AA89C88182C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1CCF4EFB-538B-45B4-91E1-311EE1AC8D9D}" type="pres">
      <dgm:prSet presAssocID="{A07CBB9A-9690-43E0-BA1F-6109B28F5E24}" presName="sibTrans" presStyleLbl="sibTrans2D1" presStyleIdx="0" presStyleCnt="3"/>
      <dgm:spPr/>
      <dgm:t>
        <a:bodyPr/>
        <a:lstStyle/>
        <a:p>
          <a:endParaRPr lang="it-IT"/>
        </a:p>
      </dgm:t>
    </dgm:pt>
    <dgm:pt modelId="{391A5EA3-B5C4-4538-9A68-1E8B2BCC1DAE}" type="pres">
      <dgm:prSet presAssocID="{A07CBB9A-9690-43E0-BA1F-6109B28F5E24}" presName="connectorText" presStyleLbl="sibTrans2D1" presStyleIdx="0" presStyleCnt="3"/>
      <dgm:spPr/>
      <dgm:t>
        <a:bodyPr/>
        <a:lstStyle/>
        <a:p>
          <a:endParaRPr lang="it-IT"/>
        </a:p>
      </dgm:t>
    </dgm:pt>
    <dgm:pt modelId="{D0D58FAB-F19A-43E5-A67F-49D2DAD7A64E}" type="pres">
      <dgm:prSet presAssocID="{BBF5A3EA-AC36-4BAF-9937-F04D77825EA5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AE25E989-1F76-41C3-B20E-34C4C8D5667F}" type="pres">
      <dgm:prSet presAssocID="{8FD8BC08-9FA6-4A4D-AD04-666773C95A61}" presName="sibTrans" presStyleLbl="sibTrans2D1" presStyleIdx="1" presStyleCnt="3"/>
      <dgm:spPr/>
      <dgm:t>
        <a:bodyPr/>
        <a:lstStyle/>
        <a:p>
          <a:endParaRPr lang="it-IT"/>
        </a:p>
      </dgm:t>
    </dgm:pt>
    <dgm:pt modelId="{B1C178A5-13F6-4D37-AC1D-EF410AC0D8FA}" type="pres">
      <dgm:prSet presAssocID="{8FD8BC08-9FA6-4A4D-AD04-666773C95A61}" presName="connectorText" presStyleLbl="sibTrans2D1" presStyleIdx="1" presStyleCnt="3"/>
      <dgm:spPr/>
      <dgm:t>
        <a:bodyPr/>
        <a:lstStyle/>
        <a:p>
          <a:endParaRPr lang="it-IT"/>
        </a:p>
      </dgm:t>
    </dgm:pt>
    <dgm:pt modelId="{6CD13D13-5430-4AB4-90D9-6ECFEEBBD7F9}" type="pres">
      <dgm:prSet presAssocID="{119F1754-6C18-4BCC-ACFE-48FC96843E63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8D3E5E4D-E0D1-4662-9197-0931E6D8CE09}" type="pres">
      <dgm:prSet presAssocID="{1587B0EC-E865-4B00-9C9C-32FF9D4AC110}" presName="sibTrans" presStyleLbl="sibTrans2D1" presStyleIdx="2" presStyleCnt="3"/>
      <dgm:spPr/>
      <dgm:t>
        <a:bodyPr/>
        <a:lstStyle/>
        <a:p>
          <a:endParaRPr lang="it-IT"/>
        </a:p>
      </dgm:t>
    </dgm:pt>
    <dgm:pt modelId="{A8C2D4A4-D4FA-42C3-A94A-C7875A235F04}" type="pres">
      <dgm:prSet presAssocID="{1587B0EC-E865-4B00-9C9C-32FF9D4AC110}" presName="connectorText" presStyleLbl="sibTrans2D1" presStyleIdx="2" presStyleCnt="3"/>
      <dgm:spPr/>
      <dgm:t>
        <a:bodyPr/>
        <a:lstStyle/>
        <a:p>
          <a:endParaRPr lang="it-IT"/>
        </a:p>
      </dgm:t>
    </dgm:pt>
    <dgm:pt modelId="{21C5A6BC-FA0F-491F-A2E4-75BD38BDE9CF}" type="pres">
      <dgm:prSet presAssocID="{E7671881-2E37-459E-8CB1-74A5C87B488A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</dgm:ptLst>
  <dgm:cxnLst>
    <dgm:cxn modelId="{EF65C042-4D4E-4660-944B-3BD7C45682CB}" srcId="{4DF0E11B-D507-4E2A-828B-1F80E6183586}" destId="{499A4B6C-0211-4248-93C0-6AA89C88182C}" srcOrd="0" destOrd="0" parTransId="{40746B9A-00FD-4750-BF08-909231CC3C27}" sibTransId="{A07CBB9A-9690-43E0-BA1F-6109B28F5E24}"/>
    <dgm:cxn modelId="{4D39966E-ED97-4AC3-A0FE-E4F8CD079584}" type="presOf" srcId="{8FD8BC08-9FA6-4A4D-AD04-666773C95A61}" destId="{B1C178A5-13F6-4D37-AC1D-EF410AC0D8FA}" srcOrd="1" destOrd="0" presId="urn:microsoft.com/office/officeart/2005/8/layout/process2"/>
    <dgm:cxn modelId="{B94A85DE-A8F7-4B28-8B99-04B8A19B3141}" type="presOf" srcId="{1587B0EC-E865-4B00-9C9C-32FF9D4AC110}" destId="{8D3E5E4D-E0D1-4662-9197-0931E6D8CE09}" srcOrd="0" destOrd="0" presId="urn:microsoft.com/office/officeart/2005/8/layout/process2"/>
    <dgm:cxn modelId="{F3A4DC00-83A0-46E9-970B-6F62D705D515}" type="presOf" srcId="{8FD8BC08-9FA6-4A4D-AD04-666773C95A61}" destId="{AE25E989-1F76-41C3-B20E-34C4C8D5667F}" srcOrd="0" destOrd="0" presId="urn:microsoft.com/office/officeart/2005/8/layout/process2"/>
    <dgm:cxn modelId="{8BAE99FB-96E3-4681-A331-A866B0F1C9F6}" type="presOf" srcId="{4DF0E11B-D507-4E2A-828B-1F80E6183586}" destId="{E0F11833-2BDB-4880-BA9A-62565B56369C}" srcOrd="0" destOrd="0" presId="urn:microsoft.com/office/officeart/2005/8/layout/process2"/>
    <dgm:cxn modelId="{F6CF783F-AE25-42C4-9B2B-C2AC57BD7F30}" type="presOf" srcId="{1587B0EC-E865-4B00-9C9C-32FF9D4AC110}" destId="{A8C2D4A4-D4FA-42C3-A94A-C7875A235F04}" srcOrd="1" destOrd="0" presId="urn:microsoft.com/office/officeart/2005/8/layout/process2"/>
    <dgm:cxn modelId="{C166708C-6B28-4B33-A0FD-8CD0EA4A9FDF}" type="presOf" srcId="{499A4B6C-0211-4248-93C0-6AA89C88182C}" destId="{47647F86-159D-4204-ABF8-4C4761E87EE5}" srcOrd="0" destOrd="0" presId="urn:microsoft.com/office/officeart/2005/8/layout/process2"/>
    <dgm:cxn modelId="{BF1D3F23-CE7A-46F6-8613-049D1172E695}" srcId="{4DF0E11B-D507-4E2A-828B-1F80E6183586}" destId="{BBF5A3EA-AC36-4BAF-9937-F04D77825EA5}" srcOrd="1" destOrd="0" parTransId="{8344F563-0DE7-44DC-8B50-E6ED8BD88F57}" sibTransId="{8FD8BC08-9FA6-4A4D-AD04-666773C95A61}"/>
    <dgm:cxn modelId="{AAC130CE-6A98-46A7-83D2-366D47480F88}" type="presOf" srcId="{A07CBB9A-9690-43E0-BA1F-6109B28F5E24}" destId="{1CCF4EFB-538B-45B4-91E1-311EE1AC8D9D}" srcOrd="0" destOrd="0" presId="urn:microsoft.com/office/officeart/2005/8/layout/process2"/>
    <dgm:cxn modelId="{B4E01300-67DC-437A-ABC6-D146D9EBBEFE}" type="presOf" srcId="{E7671881-2E37-459E-8CB1-74A5C87B488A}" destId="{21C5A6BC-FA0F-491F-A2E4-75BD38BDE9CF}" srcOrd="0" destOrd="0" presId="urn:microsoft.com/office/officeart/2005/8/layout/process2"/>
    <dgm:cxn modelId="{01D20F06-2F41-470C-9C44-0A5A7D0806E6}" type="presOf" srcId="{119F1754-6C18-4BCC-ACFE-48FC96843E63}" destId="{6CD13D13-5430-4AB4-90D9-6ECFEEBBD7F9}" srcOrd="0" destOrd="0" presId="urn:microsoft.com/office/officeart/2005/8/layout/process2"/>
    <dgm:cxn modelId="{73AB0A37-5F4B-44C5-8C24-C8D6FF93C12B}" type="presOf" srcId="{BBF5A3EA-AC36-4BAF-9937-F04D77825EA5}" destId="{D0D58FAB-F19A-43E5-A67F-49D2DAD7A64E}" srcOrd="0" destOrd="0" presId="urn:microsoft.com/office/officeart/2005/8/layout/process2"/>
    <dgm:cxn modelId="{D1BFE316-3031-455F-8A3F-DC1D6C9A542F}" srcId="{4DF0E11B-D507-4E2A-828B-1F80E6183586}" destId="{E7671881-2E37-459E-8CB1-74A5C87B488A}" srcOrd="3" destOrd="0" parTransId="{D5E285CE-38E1-4B38-B56E-FB6BD9FA9FBE}" sibTransId="{659B9B98-4721-4FCE-9441-246EC247367D}"/>
    <dgm:cxn modelId="{94D7EB08-D281-4FE7-865F-9E116CEC46EC}" srcId="{4DF0E11B-D507-4E2A-828B-1F80E6183586}" destId="{119F1754-6C18-4BCC-ACFE-48FC96843E63}" srcOrd="2" destOrd="0" parTransId="{C204AE31-3BCA-4776-B32C-107F16C25525}" sibTransId="{1587B0EC-E865-4B00-9C9C-32FF9D4AC110}"/>
    <dgm:cxn modelId="{A4A5AB7E-7022-4CF3-A049-116905D2EF07}" type="presOf" srcId="{A07CBB9A-9690-43E0-BA1F-6109B28F5E24}" destId="{391A5EA3-B5C4-4538-9A68-1E8B2BCC1DAE}" srcOrd="1" destOrd="0" presId="urn:microsoft.com/office/officeart/2005/8/layout/process2"/>
    <dgm:cxn modelId="{F99F3201-181C-4F58-B466-BE1A5AFD8BC8}" type="presParOf" srcId="{E0F11833-2BDB-4880-BA9A-62565B56369C}" destId="{47647F86-159D-4204-ABF8-4C4761E87EE5}" srcOrd="0" destOrd="0" presId="urn:microsoft.com/office/officeart/2005/8/layout/process2"/>
    <dgm:cxn modelId="{CD678938-C2EF-4EC6-9415-187E377A946B}" type="presParOf" srcId="{E0F11833-2BDB-4880-BA9A-62565B56369C}" destId="{1CCF4EFB-538B-45B4-91E1-311EE1AC8D9D}" srcOrd="1" destOrd="0" presId="urn:microsoft.com/office/officeart/2005/8/layout/process2"/>
    <dgm:cxn modelId="{40BCCC4A-962F-4733-B038-47E9D3236BC7}" type="presParOf" srcId="{1CCF4EFB-538B-45B4-91E1-311EE1AC8D9D}" destId="{391A5EA3-B5C4-4538-9A68-1E8B2BCC1DAE}" srcOrd="0" destOrd="0" presId="urn:microsoft.com/office/officeart/2005/8/layout/process2"/>
    <dgm:cxn modelId="{525A03A0-5986-4175-8EFA-5D033B04D364}" type="presParOf" srcId="{E0F11833-2BDB-4880-BA9A-62565B56369C}" destId="{D0D58FAB-F19A-43E5-A67F-49D2DAD7A64E}" srcOrd="2" destOrd="0" presId="urn:microsoft.com/office/officeart/2005/8/layout/process2"/>
    <dgm:cxn modelId="{6B6E3179-2558-46E9-B142-E7BF2760C963}" type="presParOf" srcId="{E0F11833-2BDB-4880-BA9A-62565B56369C}" destId="{AE25E989-1F76-41C3-B20E-34C4C8D5667F}" srcOrd="3" destOrd="0" presId="urn:microsoft.com/office/officeart/2005/8/layout/process2"/>
    <dgm:cxn modelId="{0CB29900-648E-4B60-A8E1-CB586D822961}" type="presParOf" srcId="{AE25E989-1F76-41C3-B20E-34C4C8D5667F}" destId="{B1C178A5-13F6-4D37-AC1D-EF410AC0D8FA}" srcOrd="0" destOrd="0" presId="urn:microsoft.com/office/officeart/2005/8/layout/process2"/>
    <dgm:cxn modelId="{96311B96-318B-41A7-8E51-251121B3A3EE}" type="presParOf" srcId="{E0F11833-2BDB-4880-BA9A-62565B56369C}" destId="{6CD13D13-5430-4AB4-90D9-6ECFEEBBD7F9}" srcOrd="4" destOrd="0" presId="urn:microsoft.com/office/officeart/2005/8/layout/process2"/>
    <dgm:cxn modelId="{A57B4061-5CC6-4D32-B309-0B6E48F5910F}" type="presParOf" srcId="{E0F11833-2BDB-4880-BA9A-62565B56369C}" destId="{8D3E5E4D-E0D1-4662-9197-0931E6D8CE09}" srcOrd="5" destOrd="0" presId="urn:microsoft.com/office/officeart/2005/8/layout/process2"/>
    <dgm:cxn modelId="{452CFB92-F99B-4BBD-BCCE-DD24059561B0}" type="presParOf" srcId="{8D3E5E4D-E0D1-4662-9197-0931E6D8CE09}" destId="{A8C2D4A4-D4FA-42C3-A94A-C7875A235F04}" srcOrd="0" destOrd="0" presId="urn:microsoft.com/office/officeart/2005/8/layout/process2"/>
    <dgm:cxn modelId="{A9D0EAAC-BD4F-4BEB-8BC1-75820B4BA762}" type="presParOf" srcId="{E0F11833-2BDB-4880-BA9A-62565B56369C}" destId="{21C5A6BC-FA0F-491F-A2E4-75BD38BDE9CF}" srcOrd="6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61D5E331-A0E4-4C14-B8E1-1564D7D490B9}" type="doc">
      <dgm:prSet loTypeId="urn:microsoft.com/office/officeart/2005/8/layout/vProcess5" loCatId="process" qsTypeId="urn:microsoft.com/office/officeart/2005/8/quickstyle/3d1" qsCatId="3D" csTypeId="urn:microsoft.com/office/officeart/2005/8/colors/accent2_1" csCatId="accent2" phldr="1"/>
      <dgm:spPr/>
      <dgm:t>
        <a:bodyPr/>
        <a:lstStyle/>
        <a:p>
          <a:endParaRPr lang="it-IT"/>
        </a:p>
      </dgm:t>
    </dgm:pt>
    <dgm:pt modelId="{EADAEEF5-3E49-406C-88D5-07CA91FDE402}">
      <dgm:prSet custT="1"/>
      <dgm:spPr/>
      <dgm:t>
        <a:bodyPr/>
        <a:lstStyle/>
        <a:p>
          <a:pPr rtl="0"/>
          <a:r>
            <a:rPr lang="it-IT" sz="3600" dirty="0"/>
            <a:t>Aumento dell’età</a:t>
          </a:r>
          <a:endParaRPr lang="it-IT" sz="3600" i="1" dirty="0"/>
        </a:p>
      </dgm:t>
    </dgm:pt>
    <dgm:pt modelId="{EBB29A67-2C23-4AAE-9AD7-0831C83C5733}" type="parTrans" cxnId="{FA17B13D-4239-4BF0-88DE-20D464911847}">
      <dgm:prSet/>
      <dgm:spPr/>
      <dgm:t>
        <a:bodyPr/>
        <a:lstStyle/>
        <a:p>
          <a:endParaRPr lang="it-IT"/>
        </a:p>
      </dgm:t>
    </dgm:pt>
    <dgm:pt modelId="{9BCF3205-3E15-4C1F-AD55-FFF7D0F4F545}" type="sibTrans" cxnId="{FA17B13D-4239-4BF0-88DE-20D464911847}">
      <dgm:prSet/>
      <dgm:spPr/>
      <dgm:t>
        <a:bodyPr/>
        <a:lstStyle/>
        <a:p>
          <a:endParaRPr lang="it-IT"/>
        </a:p>
      </dgm:t>
    </dgm:pt>
    <dgm:pt modelId="{02FF2793-2D86-4A15-8C73-34726664AECB}">
      <dgm:prSet custT="1"/>
      <dgm:spPr/>
      <dgm:t>
        <a:bodyPr/>
        <a:lstStyle/>
        <a:p>
          <a:pPr rtl="0"/>
          <a:r>
            <a:rPr lang="it-IT" sz="2300" dirty="0"/>
            <a:t>Alterazioni del </a:t>
          </a:r>
          <a:r>
            <a:rPr lang="it-IT" sz="2300" dirty="0" err="1"/>
            <a:t>trabecolato</a:t>
          </a:r>
          <a:r>
            <a:rPr lang="it-IT" sz="2300" dirty="0"/>
            <a:t> con aumento della resistenza al deflusso dell’umore acqueo</a:t>
          </a:r>
        </a:p>
      </dgm:t>
    </dgm:pt>
    <dgm:pt modelId="{76AE08CC-1D7C-46EB-B26E-FB7FB146E977}" type="parTrans" cxnId="{A160B02B-5AD5-4393-8169-DEC180959FE9}">
      <dgm:prSet/>
      <dgm:spPr/>
      <dgm:t>
        <a:bodyPr/>
        <a:lstStyle/>
        <a:p>
          <a:endParaRPr lang="it-IT"/>
        </a:p>
      </dgm:t>
    </dgm:pt>
    <dgm:pt modelId="{262B7D3F-972D-4D45-B9C7-0A1007A15AB8}" type="sibTrans" cxnId="{A160B02B-5AD5-4393-8169-DEC180959FE9}">
      <dgm:prSet/>
      <dgm:spPr/>
      <dgm:t>
        <a:bodyPr/>
        <a:lstStyle/>
        <a:p>
          <a:endParaRPr lang="it-IT"/>
        </a:p>
      </dgm:t>
    </dgm:pt>
    <dgm:pt modelId="{564E92F6-D22C-4280-BE14-07CC067D07FC}">
      <dgm:prSet custT="1"/>
      <dgm:spPr/>
      <dgm:t>
        <a:bodyPr/>
        <a:lstStyle/>
        <a:p>
          <a:pPr rtl="0"/>
          <a:r>
            <a:rPr lang="it-IT" sz="3600" dirty="0"/>
            <a:t>Aumento della pressione </a:t>
          </a:r>
          <a:r>
            <a:rPr lang="it-IT" sz="3600" dirty="0" err="1"/>
            <a:t>endoculare</a:t>
          </a:r>
          <a:endParaRPr lang="it-IT" sz="3600" dirty="0"/>
        </a:p>
      </dgm:t>
    </dgm:pt>
    <dgm:pt modelId="{8ED82DAA-D455-4852-99D7-12A9FB739C26}" type="parTrans" cxnId="{DF760429-325E-4B58-8B8E-B1FC8802D211}">
      <dgm:prSet/>
      <dgm:spPr/>
      <dgm:t>
        <a:bodyPr/>
        <a:lstStyle/>
        <a:p>
          <a:endParaRPr lang="it-IT"/>
        </a:p>
      </dgm:t>
    </dgm:pt>
    <dgm:pt modelId="{3D83466D-8664-4180-AAA7-ECBDD2603A4B}" type="sibTrans" cxnId="{DF760429-325E-4B58-8B8E-B1FC8802D211}">
      <dgm:prSet/>
      <dgm:spPr/>
      <dgm:t>
        <a:bodyPr/>
        <a:lstStyle/>
        <a:p>
          <a:endParaRPr lang="it-IT"/>
        </a:p>
      </dgm:t>
    </dgm:pt>
    <dgm:pt modelId="{BE7E76D5-8B08-4398-BC3F-A8B093AA0D7E}" type="pres">
      <dgm:prSet presAssocID="{61D5E331-A0E4-4C14-B8E1-1564D7D490B9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it-IT"/>
        </a:p>
      </dgm:t>
    </dgm:pt>
    <dgm:pt modelId="{476A4112-64EE-42F8-89D3-EEA534BF9BD8}" type="pres">
      <dgm:prSet presAssocID="{61D5E331-A0E4-4C14-B8E1-1564D7D490B9}" presName="dummyMaxCanvas" presStyleCnt="0">
        <dgm:presLayoutVars/>
      </dgm:prSet>
      <dgm:spPr/>
    </dgm:pt>
    <dgm:pt modelId="{644B30E5-7C5E-4ADE-9220-6948FBE3156C}" type="pres">
      <dgm:prSet presAssocID="{61D5E331-A0E4-4C14-B8E1-1564D7D490B9}" presName="ThreeNodes_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766F61A5-E139-49C4-8394-AACF908626B6}" type="pres">
      <dgm:prSet presAssocID="{61D5E331-A0E4-4C14-B8E1-1564D7D490B9}" presName="ThreeNodes_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CFBC9467-CFFF-480D-A257-956FD60B40B5}" type="pres">
      <dgm:prSet presAssocID="{61D5E331-A0E4-4C14-B8E1-1564D7D490B9}" presName="ThreeNodes_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184A268F-21F7-44D6-994A-6AF8D4A6A0DA}" type="pres">
      <dgm:prSet presAssocID="{61D5E331-A0E4-4C14-B8E1-1564D7D490B9}" presName="ThreeConn_1-2" presStyleLbl="fg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5EBAEEFE-D5F0-4878-A81F-1144D643C32B}" type="pres">
      <dgm:prSet presAssocID="{61D5E331-A0E4-4C14-B8E1-1564D7D490B9}" presName="ThreeConn_2-3" presStyleLbl="fg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7440FC59-97F6-4E86-9413-8D291916E6C3}" type="pres">
      <dgm:prSet presAssocID="{61D5E331-A0E4-4C14-B8E1-1564D7D490B9}" presName="ThreeNodes_1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2A424E34-2D35-4F67-B6A4-CC70393C9704}" type="pres">
      <dgm:prSet presAssocID="{61D5E331-A0E4-4C14-B8E1-1564D7D490B9}" presName="ThreeNodes_2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DA0CD9A5-C095-4590-A245-55264F7CC7F6}" type="pres">
      <dgm:prSet presAssocID="{61D5E331-A0E4-4C14-B8E1-1564D7D490B9}" presName="ThreeNodes_3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</dgm:ptLst>
  <dgm:cxnLst>
    <dgm:cxn modelId="{1456F139-F363-4F84-9BB7-372AD9C5AE5A}" type="presOf" srcId="{EADAEEF5-3E49-406C-88D5-07CA91FDE402}" destId="{7440FC59-97F6-4E86-9413-8D291916E6C3}" srcOrd="1" destOrd="0" presId="urn:microsoft.com/office/officeart/2005/8/layout/vProcess5"/>
    <dgm:cxn modelId="{FA17B13D-4239-4BF0-88DE-20D464911847}" srcId="{61D5E331-A0E4-4C14-B8E1-1564D7D490B9}" destId="{EADAEEF5-3E49-406C-88D5-07CA91FDE402}" srcOrd="0" destOrd="0" parTransId="{EBB29A67-2C23-4AAE-9AD7-0831C83C5733}" sibTransId="{9BCF3205-3E15-4C1F-AD55-FFF7D0F4F545}"/>
    <dgm:cxn modelId="{DF760429-325E-4B58-8B8E-B1FC8802D211}" srcId="{61D5E331-A0E4-4C14-B8E1-1564D7D490B9}" destId="{564E92F6-D22C-4280-BE14-07CC067D07FC}" srcOrd="2" destOrd="0" parTransId="{8ED82DAA-D455-4852-99D7-12A9FB739C26}" sibTransId="{3D83466D-8664-4180-AAA7-ECBDD2603A4B}"/>
    <dgm:cxn modelId="{D8387440-82BE-4BFB-B5C2-B901A4DF0CAE}" type="presOf" srcId="{02FF2793-2D86-4A15-8C73-34726664AECB}" destId="{2A424E34-2D35-4F67-B6A4-CC70393C9704}" srcOrd="1" destOrd="0" presId="urn:microsoft.com/office/officeart/2005/8/layout/vProcess5"/>
    <dgm:cxn modelId="{B32B9687-CA86-47AB-8C7C-CF795DFE4112}" type="presOf" srcId="{EADAEEF5-3E49-406C-88D5-07CA91FDE402}" destId="{644B30E5-7C5E-4ADE-9220-6948FBE3156C}" srcOrd="0" destOrd="0" presId="urn:microsoft.com/office/officeart/2005/8/layout/vProcess5"/>
    <dgm:cxn modelId="{A160B02B-5AD5-4393-8169-DEC180959FE9}" srcId="{61D5E331-A0E4-4C14-B8E1-1564D7D490B9}" destId="{02FF2793-2D86-4A15-8C73-34726664AECB}" srcOrd="1" destOrd="0" parTransId="{76AE08CC-1D7C-46EB-B26E-FB7FB146E977}" sibTransId="{262B7D3F-972D-4D45-B9C7-0A1007A15AB8}"/>
    <dgm:cxn modelId="{8852968C-48BE-47E6-837A-CD46D3107761}" type="presOf" srcId="{262B7D3F-972D-4D45-B9C7-0A1007A15AB8}" destId="{5EBAEEFE-D5F0-4878-A81F-1144D643C32B}" srcOrd="0" destOrd="0" presId="urn:microsoft.com/office/officeart/2005/8/layout/vProcess5"/>
    <dgm:cxn modelId="{6EA8EB2F-83F6-4EAC-8863-5D2349C7FC0B}" type="presOf" srcId="{564E92F6-D22C-4280-BE14-07CC067D07FC}" destId="{DA0CD9A5-C095-4590-A245-55264F7CC7F6}" srcOrd="1" destOrd="0" presId="urn:microsoft.com/office/officeart/2005/8/layout/vProcess5"/>
    <dgm:cxn modelId="{D1998713-6144-4937-BE8A-96F0DF2A6D57}" type="presOf" srcId="{61D5E331-A0E4-4C14-B8E1-1564D7D490B9}" destId="{BE7E76D5-8B08-4398-BC3F-A8B093AA0D7E}" srcOrd="0" destOrd="0" presId="urn:microsoft.com/office/officeart/2005/8/layout/vProcess5"/>
    <dgm:cxn modelId="{37516C1F-AE3B-471E-BCEE-2598108BCCE0}" type="presOf" srcId="{02FF2793-2D86-4A15-8C73-34726664AECB}" destId="{766F61A5-E139-49C4-8394-AACF908626B6}" srcOrd="0" destOrd="0" presId="urn:microsoft.com/office/officeart/2005/8/layout/vProcess5"/>
    <dgm:cxn modelId="{911A661C-8B19-458C-85CA-310D60FAD2B3}" type="presOf" srcId="{9BCF3205-3E15-4C1F-AD55-FFF7D0F4F545}" destId="{184A268F-21F7-44D6-994A-6AF8D4A6A0DA}" srcOrd="0" destOrd="0" presId="urn:microsoft.com/office/officeart/2005/8/layout/vProcess5"/>
    <dgm:cxn modelId="{567DB1FD-F30A-4F93-846D-F5BC9F3E54B0}" type="presOf" srcId="{564E92F6-D22C-4280-BE14-07CC067D07FC}" destId="{CFBC9467-CFFF-480D-A257-956FD60B40B5}" srcOrd="0" destOrd="0" presId="urn:microsoft.com/office/officeart/2005/8/layout/vProcess5"/>
    <dgm:cxn modelId="{C26921DD-5B27-49F6-A9C4-11B53E2E93DD}" type="presParOf" srcId="{BE7E76D5-8B08-4398-BC3F-A8B093AA0D7E}" destId="{476A4112-64EE-42F8-89D3-EEA534BF9BD8}" srcOrd="0" destOrd="0" presId="urn:microsoft.com/office/officeart/2005/8/layout/vProcess5"/>
    <dgm:cxn modelId="{DB187029-D593-47FF-B0CF-0F480607ED86}" type="presParOf" srcId="{BE7E76D5-8B08-4398-BC3F-A8B093AA0D7E}" destId="{644B30E5-7C5E-4ADE-9220-6948FBE3156C}" srcOrd="1" destOrd="0" presId="urn:microsoft.com/office/officeart/2005/8/layout/vProcess5"/>
    <dgm:cxn modelId="{CCCF3FC2-14A2-43D6-99FD-EE467D1BE534}" type="presParOf" srcId="{BE7E76D5-8B08-4398-BC3F-A8B093AA0D7E}" destId="{766F61A5-E139-49C4-8394-AACF908626B6}" srcOrd="2" destOrd="0" presId="urn:microsoft.com/office/officeart/2005/8/layout/vProcess5"/>
    <dgm:cxn modelId="{29C172CC-C436-4DDA-B795-BF4F2AFE3D39}" type="presParOf" srcId="{BE7E76D5-8B08-4398-BC3F-A8B093AA0D7E}" destId="{CFBC9467-CFFF-480D-A257-956FD60B40B5}" srcOrd="3" destOrd="0" presId="urn:microsoft.com/office/officeart/2005/8/layout/vProcess5"/>
    <dgm:cxn modelId="{94E134A1-610B-4FC2-AF01-DA41B86B47D5}" type="presParOf" srcId="{BE7E76D5-8B08-4398-BC3F-A8B093AA0D7E}" destId="{184A268F-21F7-44D6-994A-6AF8D4A6A0DA}" srcOrd="4" destOrd="0" presId="urn:microsoft.com/office/officeart/2005/8/layout/vProcess5"/>
    <dgm:cxn modelId="{F3E62CB3-B50D-44D0-981E-7AFC66BEEDE6}" type="presParOf" srcId="{BE7E76D5-8B08-4398-BC3F-A8B093AA0D7E}" destId="{5EBAEEFE-D5F0-4878-A81F-1144D643C32B}" srcOrd="5" destOrd="0" presId="urn:microsoft.com/office/officeart/2005/8/layout/vProcess5"/>
    <dgm:cxn modelId="{69E112F9-301B-4DCD-9547-E26887B4E50D}" type="presParOf" srcId="{BE7E76D5-8B08-4398-BC3F-A8B093AA0D7E}" destId="{7440FC59-97F6-4E86-9413-8D291916E6C3}" srcOrd="6" destOrd="0" presId="urn:microsoft.com/office/officeart/2005/8/layout/vProcess5"/>
    <dgm:cxn modelId="{B5ED12C2-7AF0-48F4-99CF-9ECB7EF7FBAB}" type="presParOf" srcId="{BE7E76D5-8B08-4398-BC3F-A8B093AA0D7E}" destId="{2A424E34-2D35-4F67-B6A4-CC70393C9704}" srcOrd="7" destOrd="0" presId="urn:microsoft.com/office/officeart/2005/8/layout/vProcess5"/>
    <dgm:cxn modelId="{7361F954-2412-43E1-8DC6-86AF501AEC1E}" type="presParOf" srcId="{BE7E76D5-8B08-4398-BC3F-A8B093AA0D7E}" destId="{DA0CD9A5-C095-4590-A245-55264F7CC7F6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9F6807F9-5CBE-410D-904A-E164291466A9}" type="doc">
      <dgm:prSet loTypeId="urn:microsoft.com/office/officeart/2005/8/layout/lProcess2" loCatId="relationship" qsTypeId="urn:microsoft.com/office/officeart/2005/8/quickstyle/simple5" qsCatId="simple" csTypeId="urn:microsoft.com/office/officeart/2005/8/colors/accent2_2" csCatId="accent2" phldr="1"/>
      <dgm:spPr/>
      <dgm:t>
        <a:bodyPr/>
        <a:lstStyle/>
        <a:p>
          <a:endParaRPr lang="it-IT"/>
        </a:p>
      </dgm:t>
    </dgm:pt>
    <dgm:pt modelId="{4E781841-1969-401F-BF2F-4F3D2CA0F89B}">
      <dgm:prSet custT="1"/>
      <dgm:spPr/>
      <dgm:t>
        <a:bodyPr/>
        <a:lstStyle/>
        <a:p>
          <a:pPr rtl="0"/>
          <a:endParaRPr lang="it-IT" sz="2800" b="1" dirty="0"/>
        </a:p>
        <a:p>
          <a:pPr rtl="0"/>
          <a:endParaRPr lang="it-IT" sz="2800" b="1" dirty="0"/>
        </a:p>
        <a:p>
          <a:pPr rtl="0"/>
          <a:endParaRPr lang="it-IT" sz="2800" b="1" dirty="0"/>
        </a:p>
        <a:p>
          <a:pPr rtl="0"/>
          <a:endParaRPr lang="it-IT" sz="2800" b="1" dirty="0"/>
        </a:p>
        <a:p>
          <a:pPr rtl="0"/>
          <a:r>
            <a:rPr lang="it-IT" sz="2800" b="1" dirty="0"/>
            <a:t>Aumento della pressione endo-oculare</a:t>
          </a:r>
        </a:p>
        <a:p>
          <a:pPr rtl="0"/>
          <a:r>
            <a:rPr lang="it-IT" sz="2800" b="1" dirty="0"/>
            <a:t>(IOP)</a:t>
          </a:r>
        </a:p>
      </dgm:t>
    </dgm:pt>
    <dgm:pt modelId="{8C9985B8-9F20-42FA-BDFF-36769318A1DA}" type="parTrans" cxnId="{278FEDC1-2FB3-4B4B-8DAD-16DBAC92E13F}">
      <dgm:prSet/>
      <dgm:spPr/>
      <dgm:t>
        <a:bodyPr/>
        <a:lstStyle/>
        <a:p>
          <a:endParaRPr lang="it-IT"/>
        </a:p>
      </dgm:t>
    </dgm:pt>
    <dgm:pt modelId="{93211320-EB07-4C20-92E7-4BC500D5E07B}" type="sibTrans" cxnId="{278FEDC1-2FB3-4B4B-8DAD-16DBAC92E13F}">
      <dgm:prSet/>
      <dgm:spPr/>
      <dgm:t>
        <a:bodyPr/>
        <a:lstStyle/>
        <a:p>
          <a:endParaRPr lang="it-IT"/>
        </a:p>
      </dgm:t>
    </dgm:pt>
    <dgm:pt modelId="{4C3F9EAD-47D7-4CDB-AF15-79A2EFA29D7F}">
      <dgm:prSet custT="1"/>
      <dgm:spPr/>
      <dgm:t>
        <a:bodyPr/>
        <a:lstStyle/>
        <a:p>
          <a:pPr rtl="0">
            <a:lnSpc>
              <a:spcPct val="100000"/>
            </a:lnSpc>
          </a:pPr>
          <a:endParaRPr lang="it-IT" sz="2400" b="1" dirty="0"/>
        </a:p>
        <a:p>
          <a:pPr rtl="0">
            <a:lnSpc>
              <a:spcPct val="100000"/>
            </a:lnSpc>
          </a:pPr>
          <a:endParaRPr lang="it-IT" sz="2400" b="1" dirty="0"/>
        </a:p>
        <a:p>
          <a:pPr rtl="0">
            <a:lnSpc>
              <a:spcPct val="100000"/>
            </a:lnSpc>
          </a:pPr>
          <a:endParaRPr lang="it-IT" sz="2400" b="1" dirty="0"/>
        </a:p>
        <a:p>
          <a:pPr rtl="0">
            <a:lnSpc>
              <a:spcPct val="100000"/>
            </a:lnSpc>
          </a:pPr>
          <a:r>
            <a:rPr lang="it-IT" sz="2800" b="1" dirty="0"/>
            <a:t>Danno a carico della testa del nervo ottico</a:t>
          </a:r>
          <a:endParaRPr lang="it-IT" sz="2800" b="0" dirty="0"/>
        </a:p>
      </dgm:t>
    </dgm:pt>
    <dgm:pt modelId="{5E86B8DE-21A6-457A-80B6-506ED2EC71CD}" type="parTrans" cxnId="{073D928B-3318-4308-830E-EE0C92B25FBF}">
      <dgm:prSet/>
      <dgm:spPr/>
      <dgm:t>
        <a:bodyPr/>
        <a:lstStyle/>
        <a:p>
          <a:endParaRPr lang="it-IT"/>
        </a:p>
      </dgm:t>
    </dgm:pt>
    <dgm:pt modelId="{998FA558-4667-4BC1-BB6E-74FBAC247128}" type="sibTrans" cxnId="{073D928B-3318-4308-830E-EE0C92B25FBF}">
      <dgm:prSet/>
      <dgm:spPr/>
      <dgm:t>
        <a:bodyPr/>
        <a:lstStyle/>
        <a:p>
          <a:endParaRPr lang="it-IT"/>
        </a:p>
      </dgm:t>
    </dgm:pt>
    <dgm:pt modelId="{E8861707-6D79-4DDD-B980-00C6B4F21E9F}">
      <dgm:prSet custT="1"/>
      <dgm:spPr/>
      <dgm:t>
        <a:bodyPr/>
        <a:lstStyle/>
        <a:p>
          <a:pPr rtl="0"/>
          <a:endParaRPr lang="it-IT" sz="2800" b="1" dirty="0"/>
        </a:p>
        <a:p>
          <a:pPr rtl="0"/>
          <a:endParaRPr lang="it-IT" sz="2800" b="1" dirty="0"/>
        </a:p>
        <a:p>
          <a:pPr rtl="0"/>
          <a:r>
            <a:rPr lang="it-IT" sz="2800" b="1" dirty="0"/>
            <a:t>Alterazione del campo visivo</a:t>
          </a:r>
          <a:endParaRPr lang="it-IT" sz="2800" b="0" dirty="0"/>
        </a:p>
      </dgm:t>
    </dgm:pt>
    <dgm:pt modelId="{73698C68-B0F2-4204-8EBA-6D53522587AD}" type="parTrans" cxnId="{A9E58609-355C-4E46-81C8-C6A63690F9E0}">
      <dgm:prSet/>
      <dgm:spPr/>
      <dgm:t>
        <a:bodyPr/>
        <a:lstStyle/>
        <a:p>
          <a:endParaRPr lang="it-IT"/>
        </a:p>
      </dgm:t>
    </dgm:pt>
    <dgm:pt modelId="{E1F8885C-CBC6-4B9B-8B3F-0693F5B159F8}" type="sibTrans" cxnId="{A9E58609-355C-4E46-81C8-C6A63690F9E0}">
      <dgm:prSet/>
      <dgm:spPr/>
      <dgm:t>
        <a:bodyPr/>
        <a:lstStyle/>
        <a:p>
          <a:endParaRPr lang="it-IT"/>
        </a:p>
      </dgm:t>
    </dgm:pt>
    <dgm:pt modelId="{898751FC-E6EE-4CFB-87B4-800B0CA1B3B4}" type="pres">
      <dgm:prSet presAssocID="{9F6807F9-5CBE-410D-904A-E164291466A9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it-IT"/>
        </a:p>
      </dgm:t>
    </dgm:pt>
    <dgm:pt modelId="{7518ECA4-5F7A-4774-A2B3-60B543B94B01}" type="pres">
      <dgm:prSet presAssocID="{4E781841-1969-401F-BF2F-4F3D2CA0F89B}" presName="compNode" presStyleCnt="0"/>
      <dgm:spPr/>
    </dgm:pt>
    <dgm:pt modelId="{0F83B74F-E675-4CF4-9468-C03CFA10D8F4}" type="pres">
      <dgm:prSet presAssocID="{4E781841-1969-401F-BF2F-4F3D2CA0F89B}" presName="aNode" presStyleLbl="bgShp" presStyleIdx="0" presStyleCnt="3"/>
      <dgm:spPr/>
      <dgm:t>
        <a:bodyPr/>
        <a:lstStyle/>
        <a:p>
          <a:endParaRPr lang="it-IT"/>
        </a:p>
      </dgm:t>
    </dgm:pt>
    <dgm:pt modelId="{E885F0FB-EC12-4230-AA14-8F3DB79FD22B}" type="pres">
      <dgm:prSet presAssocID="{4E781841-1969-401F-BF2F-4F3D2CA0F89B}" presName="textNode" presStyleLbl="bgShp" presStyleIdx="0" presStyleCnt="3"/>
      <dgm:spPr/>
      <dgm:t>
        <a:bodyPr/>
        <a:lstStyle/>
        <a:p>
          <a:endParaRPr lang="it-IT"/>
        </a:p>
      </dgm:t>
    </dgm:pt>
    <dgm:pt modelId="{E0191157-6645-4E6C-BA14-36AB1EFD36DB}" type="pres">
      <dgm:prSet presAssocID="{4E781841-1969-401F-BF2F-4F3D2CA0F89B}" presName="compChildNode" presStyleCnt="0"/>
      <dgm:spPr/>
    </dgm:pt>
    <dgm:pt modelId="{9FAD0D32-12A3-4703-8D59-2E926F007245}" type="pres">
      <dgm:prSet presAssocID="{4E781841-1969-401F-BF2F-4F3D2CA0F89B}" presName="theInnerList" presStyleCnt="0"/>
      <dgm:spPr/>
    </dgm:pt>
    <dgm:pt modelId="{31AA4FFC-C589-4DDA-83A4-061B2468432E}" type="pres">
      <dgm:prSet presAssocID="{4E781841-1969-401F-BF2F-4F3D2CA0F89B}" presName="aSpace" presStyleCnt="0"/>
      <dgm:spPr/>
    </dgm:pt>
    <dgm:pt modelId="{696C7817-E0A2-4B10-A7DD-DC907B6325C4}" type="pres">
      <dgm:prSet presAssocID="{4C3F9EAD-47D7-4CDB-AF15-79A2EFA29D7F}" presName="compNode" presStyleCnt="0"/>
      <dgm:spPr/>
    </dgm:pt>
    <dgm:pt modelId="{29210005-BAF0-4B51-966E-5100E18AFAE3}" type="pres">
      <dgm:prSet presAssocID="{4C3F9EAD-47D7-4CDB-AF15-79A2EFA29D7F}" presName="aNode" presStyleLbl="bgShp" presStyleIdx="1" presStyleCnt="3" custLinFactNeighborY="2521"/>
      <dgm:spPr/>
      <dgm:t>
        <a:bodyPr/>
        <a:lstStyle/>
        <a:p>
          <a:endParaRPr lang="it-IT"/>
        </a:p>
      </dgm:t>
    </dgm:pt>
    <dgm:pt modelId="{DFF1A8CE-3CF7-448F-A758-5ED9A2D765BE}" type="pres">
      <dgm:prSet presAssocID="{4C3F9EAD-47D7-4CDB-AF15-79A2EFA29D7F}" presName="textNode" presStyleLbl="bgShp" presStyleIdx="1" presStyleCnt="3"/>
      <dgm:spPr/>
      <dgm:t>
        <a:bodyPr/>
        <a:lstStyle/>
        <a:p>
          <a:endParaRPr lang="it-IT"/>
        </a:p>
      </dgm:t>
    </dgm:pt>
    <dgm:pt modelId="{DB5D2CA7-7B99-4686-9D91-C634402A44C7}" type="pres">
      <dgm:prSet presAssocID="{4C3F9EAD-47D7-4CDB-AF15-79A2EFA29D7F}" presName="compChildNode" presStyleCnt="0"/>
      <dgm:spPr/>
    </dgm:pt>
    <dgm:pt modelId="{69130E5E-D388-4ED4-A762-23A5CDF0BFC3}" type="pres">
      <dgm:prSet presAssocID="{4C3F9EAD-47D7-4CDB-AF15-79A2EFA29D7F}" presName="theInnerList" presStyleCnt="0"/>
      <dgm:spPr/>
    </dgm:pt>
    <dgm:pt modelId="{AE164701-05CE-44E1-AD3B-2360FB20E938}" type="pres">
      <dgm:prSet presAssocID="{4C3F9EAD-47D7-4CDB-AF15-79A2EFA29D7F}" presName="aSpace" presStyleCnt="0"/>
      <dgm:spPr/>
    </dgm:pt>
    <dgm:pt modelId="{68A2C3CE-C2EB-4445-BBC8-A66DB4020BFB}" type="pres">
      <dgm:prSet presAssocID="{E8861707-6D79-4DDD-B980-00C6B4F21E9F}" presName="compNode" presStyleCnt="0"/>
      <dgm:spPr/>
    </dgm:pt>
    <dgm:pt modelId="{00DEAD11-86DB-4CD5-B6ED-D7C86BAB9F25}" type="pres">
      <dgm:prSet presAssocID="{E8861707-6D79-4DDD-B980-00C6B4F21E9F}" presName="aNode" presStyleLbl="bgShp" presStyleIdx="2" presStyleCnt="3"/>
      <dgm:spPr/>
      <dgm:t>
        <a:bodyPr/>
        <a:lstStyle/>
        <a:p>
          <a:endParaRPr lang="it-IT"/>
        </a:p>
      </dgm:t>
    </dgm:pt>
    <dgm:pt modelId="{DD4872B7-6217-4711-BEBC-582CFE321136}" type="pres">
      <dgm:prSet presAssocID="{E8861707-6D79-4DDD-B980-00C6B4F21E9F}" presName="textNode" presStyleLbl="bgShp" presStyleIdx="2" presStyleCnt="3"/>
      <dgm:spPr/>
      <dgm:t>
        <a:bodyPr/>
        <a:lstStyle/>
        <a:p>
          <a:endParaRPr lang="it-IT"/>
        </a:p>
      </dgm:t>
    </dgm:pt>
    <dgm:pt modelId="{AEACDC97-6F53-46A9-AFDF-A398B9749CB7}" type="pres">
      <dgm:prSet presAssocID="{E8861707-6D79-4DDD-B980-00C6B4F21E9F}" presName="compChildNode" presStyleCnt="0"/>
      <dgm:spPr/>
    </dgm:pt>
    <dgm:pt modelId="{2C18974D-E699-4F87-A24D-999E298B1736}" type="pres">
      <dgm:prSet presAssocID="{E8861707-6D79-4DDD-B980-00C6B4F21E9F}" presName="theInnerList" presStyleCnt="0"/>
      <dgm:spPr/>
    </dgm:pt>
  </dgm:ptLst>
  <dgm:cxnLst>
    <dgm:cxn modelId="{C5BC68C6-A1B8-4492-85D0-0F4F5331D6F5}" type="presOf" srcId="{E8861707-6D79-4DDD-B980-00C6B4F21E9F}" destId="{DD4872B7-6217-4711-BEBC-582CFE321136}" srcOrd="1" destOrd="0" presId="urn:microsoft.com/office/officeart/2005/8/layout/lProcess2"/>
    <dgm:cxn modelId="{278FEDC1-2FB3-4B4B-8DAD-16DBAC92E13F}" srcId="{9F6807F9-5CBE-410D-904A-E164291466A9}" destId="{4E781841-1969-401F-BF2F-4F3D2CA0F89B}" srcOrd="0" destOrd="0" parTransId="{8C9985B8-9F20-42FA-BDFF-36769318A1DA}" sibTransId="{93211320-EB07-4C20-92E7-4BC500D5E07B}"/>
    <dgm:cxn modelId="{D6870678-59B0-4ED5-84D2-8D35F22728B2}" type="presOf" srcId="{9F6807F9-5CBE-410D-904A-E164291466A9}" destId="{898751FC-E6EE-4CFB-87B4-800B0CA1B3B4}" srcOrd="0" destOrd="0" presId="urn:microsoft.com/office/officeart/2005/8/layout/lProcess2"/>
    <dgm:cxn modelId="{073D928B-3318-4308-830E-EE0C92B25FBF}" srcId="{9F6807F9-5CBE-410D-904A-E164291466A9}" destId="{4C3F9EAD-47D7-4CDB-AF15-79A2EFA29D7F}" srcOrd="1" destOrd="0" parTransId="{5E86B8DE-21A6-457A-80B6-506ED2EC71CD}" sibTransId="{998FA558-4667-4BC1-BB6E-74FBAC247128}"/>
    <dgm:cxn modelId="{92ACA504-7ED7-4E60-98B8-069A693D3372}" type="presOf" srcId="{4C3F9EAD-47D7-4CDB-AF15-79A2EFA29D7F}" destId="{29210005-BAF0-4B51-966E-5100E18AFAE3}" srcOrd="0" destOrd="0" presId="urn:microsoft.com/office/officeart/2005/8/layout/lProcess2"/>
    <dgm:cxn modelId="{541E7515-5CD3-436F-ABF3-3E4A8D26048B}" type="presOf" srcId="{4E781841-1969-401F-BF2F-4F3D2CA0F89B}" destId="{0F83B74F-E675-4CF4-9468-C03CFA10D8F4}" srcOrd="0" destOrd="0" presId="urn:microsoft.com/office/officeart/2005/8/layout/lProcess2"/>
    <dgm:cxn modelId="{5EFC7635-515F-4E78-820F-01C14919A4E1}" type="presOf" srcId="{E8861707-6D79-4DDD-B980-00C6B4F21E9F}" destId="{00DEAD11-86DB-4CD5-B6ED-D7C86BAB9F25}" srcOrd="0" destOrd="0" presId="urn:microsoft.com/office/officeart/2005/8/layout/lProcess2"/>
    <dgm:cxn modelId="{BD496E17-2894-46B3-BB30-7DB0715EB16E}" type="presOf" srcId="{4E781841-1969-401F-BF2F-4F3D2CA0F89B}" destId="{E885F0FB-EC12-4230-AA14-8F3DB79FD22B}" srcOrd="1" destOrd="0" presId="urn:microsoft.com/office/officeart/2005/8/layout/lProcess2"/>
    <dgm:cxn modelId="{C5E3EE99-1A5A-46CA-8710-09084AAC4AD8}" type="presOf" srcId="{4C3F9EAD-47D7-4CDB-AF15-79A2EFA29D7F}" destId="{DFF1A8CE-3CF7-448F-A758-5ED9A2D765BE}" srcOrd="1" destOrd="0" presId="urn:microsoft.com/office/officeart/2005/8/layout/lProcess2"/>
    <dgm:cxn modelId="{A9E58609-355C-4E46-81C8-C6A63690F9E0}" srcId="{9F6807F9-5CBE-410D-904A-E164291466A9}" destId="{E8861707-6D79-4DDD-B980-00C6B4F21E9F}" srcOrd="2" destOrd="0" parTransId="{73698C68-B0F2-4204-8EBA-6D53522587AD}" sibTransId="{E1F8885C-CBC6-4B9B-8B3F-0693F5B159F8}"/>
    <dgm:cxn modelId="{64B704B1-7D5D-4072-ABDE-4B084DDABAE8}" type="presParOf" srcId="{898751FC-E6EE-4CFB-87B4-800B0CA1B3B4}" destId="{7518ECA4-5F7A-4774-A2B3-60B543B94B01}" srcOrd="0" destOrd="0" presId="urn:microsoft.com/office/officeart/2005/8/layout/lProcess2"/>
    <dgm:cxn modelId="{60F1899E-29EB-4628-9A26-6637D3B15B7B}" type="presParOf" srcId="{7518ECA4-5F7A-4774-A2B3-60B543B94B01}" destId="{0F83B74F-E675-4CF4-9468-C03CFA10D8F4}" srcOrd="0" destOrd="0" presId="urn:microsoft.com/office/officeart/2005/8/layout/lProcess2"/>
    <dgm:cxn modelId="{E9BC43F2-1F5D-460C-8199-053A163AAE62}" type="presParOf" srcId="{7518ECA4-5F7A-4774-A2B3-60B543B94B01}" destId="{E885F0FB-EC12-4230-AA14-8F3DB79FD22B}" srcOrd="1" destOrd="0" presId="urn:microsoft.com/office/officeart/2005/8/layout/lProcess2"/>
    <dgm:cxn modelId="{452641DF-5629-4541-BD18-C09E16411E80}" type="presParOf" srcId="{7518ECA4-5F7A-4774-A2B3-60B543B94B01}" destId="{E0191157-6645-4E6C-BA14-36AB1EFD36DB}" srcOrd="2" destOrd="0" presId="urn:microsoft.com/office/officeart/2005/8/layout/lProcess2"/>
    <dgm:cxn modelId="{6DF47185-710D-4A71-95EC-034550494B56}" type="presParOf" srcId="{E0191157-6645-4E6C-BA14-36AB1EFD36DB}" destId="{9FAD0D32-12A3-4703-8D59-2E926F007245}" srcOrd="0" destOrd="0" presId="urn:microsoft.com/office/officeart/2005/8/layout/lProcess2"/>
    <dgm:cxn modelId="{D82A4A86-B03A-4FBD-B005-7D8C99D500F3}" type="presParOf" srcId="{898751FC-E6EE-4CFB-87B4-800B0CA1B3B4}" destId="{31AA4FFC-C589-4DDA-83A4-061B2468432E}" srcOrd="1" destOrd="0" presId="urn:microsoft.com/office/officeart/2005/8/layout/lProcess2"/>
    <dgm:cxn modelId="{98622F74-DC4E-4FD5-BECC-962BFDA5976E}" type="presParOf" srcId="{898751FC-E6EE-4CFB-87B4-800B0CA1B3B4}" destId="{696C7817-E0A2-4B10-A7DD-DC907B6325C4}" srcOrd="2" destOrd="0" presId="urn:microsoft.com/office/officeart/2005/8/layout/lProcess2"/>
    <dgm:cxn modelId="{EFDD7286-A8BF-48C7-91FF-FA5B7631AEBA}" type="presParOf" srcId="{696C7817-E0A2-4B10-A7DD-DC907B6325C4}" destId="{29210005-BAF0-4B51-966E-5100E18AFAE3}" srcOrd="0" destOrd="0" presId="urn:microsoft.com/office/officeart/2005/8/layout/lProcess2"/>
    <dgm:cxn modelId="{52EAB636-787E-4813-BCCA-D66F9A43D1AB}" type="presParOf" srcId="{696C7817-E0A2-4B10-A7DD-DC907B6325C4}" destId="{DFF1A8CE-3CF7-448F-A758-5ED9A2D765BE}" srcOrd="1" destOrd="0" presId="urn:microsoft.com/office/officeart/2005/8/layout/lProcess2"/>
    <dgm:cxn modelId="{24E8D15B-6BE9-4433-8041-7914A5AD54A4}" type="presParOf" srcId="{696C7817-E0A2-4B10-A7DD-DC907B6325C4}" destId="{DB5D2CA7-7B99-4686-9D91-C634402A44C7}" srcOrd="2" destOrd="0" presId="urn:microsoft.com/office/officeart/2005/8/layout/lProcess2"/>
    <dgm:cxn modelId="{BE2AD71E-90A5-4B8A-AE10-178749508F3D}" type="presParOf" srcId="{DB5D2CA7-7B99-4686-9D91-C634402A44C7}" destId="{69130E5E-D388-4ED4-A762-23A5CDF0BFC3}" srcOrd="0" destOrd="0" presId="urn:microsoft.com/office/officeart/2005/8/layout/lProcess2"/>
    <dgm:cxn modelId="{7185632F-33B9-4466-A924-DF933895B7C8}" type="presParOf" srcId="{898751FC-E6EE-4CFB-87B4-800B0CA1B3B4}" destId="{AE164701-05CE-44E1-AD3B-2360FB20E938}" srcOrd="3" destOrd="0" presId="urn:microsoft.com/office/officeart/2005/8/layout/lProcess2"/>
    <dgm:cxn modelId="{F6C1270C-8A5F-4EF0-B2D4-FA4022336EE1}" type="presParOf" srcId="{898751FC-E6EE-4CFB-87B4-800B0CA1B3B4}" destId="{68A2C3CE-C2EB-4445-BBC8-A66DB4020BFB}" srcOrd="4" destOrd="0" presId="urn:microsoft.com/office/officeart/2005/8/layout/lProcess2"/>
    <dgm:cxn modelId="{F7073B4F-8663-40ED-8FA2-067DD8EE71BC}" type="presParOf" srcId="{68A2C3CE-C2EB-4445-BBC8-A66DB4020BFB}" destId="{00DEAD11-86DB-4CD5-B6ED-D7C86BAB9F25}" srcOrd="0" destOrd="0" presId="urn:microsoft.com/office/officeart/2005/8/layout/lProcess2"/>
    <dgm:cxn modelId="{539EFF5F-2AAB-4855-A6BC-6C9E702FA1DD}" type="presParOf" srcId="{68A2C3CE-C2EB-4445-BBC8-A66DB4020BFB}" destId="{DD4872B7-6217-4711-BEBC-582CFE321136}" srcOrd="1" destOrd="0" presId="urn:microsoft.com/office/officeart/2005/8/layout/lProcess2"/>
    <dgm:cxn modelId="{8E15E3D3-81BE-4C93-81CB-C7AFFDCC4EA4}" type="presParOf" srcId="{68A2C3CE-C2EB-4445-BBC8-A66DB4020BFB}" destId="{AEACDC97-6F53-46A9-AFDF-A398B9749CB7}" srcOrd="2" destOrd="0" presId="urn:microsoft.com/office/officeart/2005/8/layout/lProcess2"/>
    <dgm:cxn modelId="{E653FC77-C092-4C23-A670-BDB74A3368C8}" type="presParOf" srcId="{AEACDC97-6F53-46A9-AFDF-A398B9749CB7}" destId="{2C18974D-E699-4F87-A24D-999E298B1736}" srcOrd="0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9F6807F9-5CBE-410D-904A-E164291466A9}" type="doc">
      <dgm:prSet loTypeId="urn:microsoft.com/office/officeart/2005/8/layout/venn1" loCatId="relationship" qsTypeId="urn:microsoft.com/office/officeart/2005/8/quickstyle/3d2" qsCatId="3D" csTypeId="urn:microsoft.com/office/officeart/2005/8/colors/accent4_1" csCatId="accent4" phldr="1"/>
      <dgm:spPr/>
      <dgm:t>
        <a:bodyPr/>
        <a:lstStyle/>
        <a:p>
          <a:endParaRPr lang="it-IT"/>
        </a:p>
      </dgm:t>
    </dgm:pt>
    <dgm:pt modelId="{4E781841-1969-401F-BF2F-4F3D2CA0F89B}">
      <dgm:prSet/>
      <dgm:spPr/>
      <dgm:t>
        <a:bodyPr/>
        <a:lstStyle/>
        <a:p>
          <a:pPr rtl="0"/>
          <a:r>
            <a:rPr lang="it-IT" b="1" dirty="0"/>
            <a:t>Aumento della pressione endo-oculare</a:t>
          </a:r>
          <a:endParaRPr lang="it-IT" dirty="0"/>
        </a:p>
      </dgm:t>
    </dgm:pt>
    <dgm:pt modelId="{8C9985B8-9F20-42FA-BDFF-36769318A1DA}" type="parTrans" cxnId="{278FEDC1-2FB3-4B4B-8DAD-16DBAC92E13F}">
      <dgm:prSet/>
      <dgm:spPr/>
      <dgm:t>
        <a:bodyPr/>
        <a:lstStyle/>
        <a:p>
          <a:endParaRPr lang="it-IT"/>
        </a:p>
      </dgm:t>
    </dgm:pt>
    <dgm:pt modelId="{93211320-EB07-4C20-92E7-4BC500D5E07B}" type="sibTrans" cxnId="{278FEDC1-2FB3-4B4B-8DAD-16DBAC92E13F}">
      <dgm:prSet/>
      <dgm:spPr/>
      <dgm:t>
        <a:bodyPr/>
        <a:lstStyle/>
        <a:p>
          <a:endParaRPr lang="it-IT"/>
        </a:p>
      </dgm:t>
    </dgm:pt>
    <dgm:pt modelId="{4C3F9EAD-47D7-4CDB-AF15-79A2EFA29D7F}">
      <dgm:prSet/>
      <dgm:spPr/>
      <dgm:t>
        <a:bodyPr/>
        <a:lstStyle/>
        <a:p>
          <a:pPr rtl="0"/>
          <a:r>
            <a:rPr lang="it-IT" b="1" dirty="0"/>
            <a:t>Danno a carico della testa del nervo ottico 	</a:t>
          </a:r>
          <a:endParaRPr lang="it-IT" dirty="0"/>
        </a:p>
      </dgm:t>
    </dgm:pt>
    <dgm:pt modelId="{5E86B8DE-21A6-457A-80B6-506ED2EC71CD}" type="parTrans" cxnId="{073D928B-3318-4308-830E-EE0C92B25FBF}">
      <dgm:prSet/>
      <dgm:spPr/>
      <dgm:t>
        <a:bodyPr/>
        <a:lstStyle/>
        <a:p>
          <a:endParaRPr lang="it-IT"/>
        </a:p>
      </dgm:t>
    </dgm:pt>
    <dgm:pt modelId="{998FA558-4667-4BC1-BB6E-74FBAC247128}" type="sibTrans" cxnId="{073D928B-3318-4308-830E-EE0C92B25FBF}">
      <dgm:prSet/>
      <dgm:spPr/>
      <dgm:t>
        <a:bodyPr/>
        <a:lstStyle/>
        <a:p>
          <a:endParaRPr lang="it-IT"/>
        </a:p>
      </dgm:t>
    </dgm:pt>
    <dgm:pt modelId="{E8861707-6D79-4DDD-B980-00C6B4F21E9F}">
      <dgm:prSet/>
      <dgm:spPr/>
      <dgm:t>
        <a:bodyPr/>
        <a:lstStyle/>
        <a:p>
          <a:pPr rtl="0"/>
          <a:r>
            <a:rPr lang="it-IT" b="1" dirty="0"/>
            <a:t>Alterazione del campo visivo</a:t>
          </a:r>
          <a:endParaRPr lang="it-IT" dirty="0"/>
        </a:p>
      </dgm:t>
    </dgm:pt>
    <dgm:pt modelId="{73698C68-B0F2-4204-8EBA-6D53522587AD}" type="parTrans" cxnId="{A9E58609-355C-4E46-81C8-C6A63690F9E0}">
      <dgm:prSet/>
      <dgm:spPr/>
      <dgm:t>
        <a:bodyPr/>
        <a:lstStyle/>
        <a:p>
          <a:endParaRPr lang="it-IT"/>
        </a:p>
      </dgm:t>
    </dgm:pt>
    <dgm:pt modelId="{E1F8885C-CBC6-4B9B-8B3F-0693F5B159F8}" type="sibTrans" cxnId="{A9E58609-355C-4E46-81C8-C6A63690F9E0}">
      <dgm:prSet/>
      <dgm:spPr/>
      <dgm:t>
        <a:bodyPr/>
        <a:lstStyle/>
        <a:p>
          <a:endParaRPr lang="it-IT"/>
        </a:p>
      </dgm:t>
    </dgm:pt>
    <dgm:pt modelId="{268FA38A-2BFB-4EB6-934F-98B4936AAC6A}" type="pres">
      <dgm:prSet presAssocID="{9F6807F9-5CBE-410D-904A-E164291466A9}" presName="compositeShape" presStyleCnt="0">
        <dgm:presLayoutVars>
          <dgm:chMax val="7"/>
          <dgm:dir/>
          <dgm:resizeHandles val="exact"/>
        </dgm:presLayoutVars>
      </dgm:prSet>
      <dgm:spPr/>
      <dgm:t>
        <a:bodyPr/>
        <a:lstStyle/>
        <a:p>
          <a:endParaRPr lang="it-IT"/>
        </a:p>
      </dgm:t>
    </dgm:pt>
    <dgm:pt modelId="{EA5C1CD5-1414-400B-AD73-D53D0FD6F46B}" type="pres">
      <dgm:prSet presAssocID="{4E781841-1969-401F-BF2F-4F3D2CA0F89B}" presName="circ1" presStyleLbl="vennNode1" presStyleIdx="0" presStyleCnt="3"/>
      <dgm:spPr/>
      <dgm:t>
        <a:bodyPr/>
        <a:lstStyle/>
        <a:p>
          <a:endParaRPr lang="it-IT"/>
        </a:p>
      </dgm:t>
    </dgm:pt>
    <dgm:pt modelId="{FD64844F-E8BD-4640-9C1F-D137F870361C}" type="pres">
      <dgm:prSet presAssocID="{4E781841-1969-401F-BF2F-4F3D2CA0F89B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2586EAFD-BCD6-4B7B-8004-B6DE3DE52D57}" type="pres">
      <dgm:prSet presAssocID="{4C3F9EAD-47D7-4CDB-AF15-79A2EFA29D7F}" presName="circ2" presStyleLbl="vennNode1" presStyleIdx="1" presStyleCnt="3" custLinFactNeighborY="4803"/>
      <dgm:spPr/>
      <dgm:t>
        <a:bodyPr/>
        <a:lstStyle/>
        <a:p>
          <a:endParaRPr lang="it-IT"/>
        </a:p>
      </dgm:t>
    </dgm:pt>
    <dgm:pt modelId="{B580EACC-A054-46F8-9F68-1E38566E74C2}" type="pres">
      <dgm:prSet presAssocID="{4C3F9EAD-47D7-4CDB-AF15-79A2EFA29D7F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A0A14330-2D45-44CA-BD10-3896A06060FA}" type="pres">
      <dgm:prSet presAssocID="{E8861707-6D79-4DDD-B980-00C6B4F21E9F}" presName="circ3" presStyleLbl="vennNode1" presStyleIdx="2" presStyleCnt="3"/>
      <dgm:spPr/>
      <dgm:t>
        <a:bodyPr/>
        <a:lstStyle/>
        <a:p>
          <a:endParaRPr lang="it-IT"/>
        </a:p>
      </dgm:t>
    </dgm:pt>
    <dgm:pt modelId="{D71C4404-01AA-4E9B-86AF-91A6C39CBD56}" type="pres">
      <dgm:prSet presAssocID="{E8861707-6D79-4DDD-B980-00C6B4F21E9F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it-IT"/>
        </a:p>
      </dgm:t>
    </dgm:pt>
  </dgm:ptLst>
  <dgm:cxnLst>
    <dgm:cxn modelId="{278FEDC1-2FB3-4B4B-8DAD-16DBAC92E13F}" srcId="{9F6807F9-5CBE-410D-904A-E164291466A9}" destId="{4E781841-1969-401F-BF2F-4F3D2CA0F89B}" srcOrd="0" destOrd="0" parTransId="{8C9985B8-9F20-42FA-BDFF-36769318A1DA}" sibTransId="{93211320-EB07-4C20-92E7-4BC500D5E07B}"/>
    <dgm:cxn modelId="{50FE11C4-B605-4196-BAFF-A57E412D1B55}" type="presOf" srcId="{4C3F9EAD-47D7-4CDB-AF15-79A2EFA29D7F}" destId="{2586EAFD-BCD6-4B7B-8004-B6DE3DE52D57}" srcOrd="0" destOrd="0" presId="urn:microsoft.com/office/officeart/2005/8/layout/venn1"/>
    <dgm:cxn modelId="{073D928B-3318-4308-830E-EE0C92B25FBF}" srcId="{9F6807F9-5CBE-410D-904A-E164291466A9}" destId="{4C3F9EAD-47D7-4CDB-AF15-79A2EFA29D7F}" srcOrd="1" destOrd="0" parTransId="{5E86B8DE-21A6-457A-80B6-506ED2EC71CD}" sibTransId="{998FA558-4667-4BC1-BB6E-74FBAC247128}"/>
    <dgm:cxn modelId="{1D3E6A76-1551-410A-8C5B-9703EBA34106}" type="presOf" srcId="{E8861707-6D79-4DDD-B980-00C6B4F21E9F}" destId="{A0A14330-2D45-44CA-BD10-3896A06060FA}" srcOrd="0" destOrd="0" presId="urn:microsoft.com/office/officeart/2005/8/layout/venn1"/>
    <dgm:cxn modelId="{EC5A9FED-F325-4F30-8871-574A5A6CDF62}" type="presOf" srcId="{4E781841-1969-401F-BF2F-4F3D2CA0F89B}" destId="{FD64844F-E8BD-4640-9C1F-D137F870361C}" srcOrd="1" destOrd="0" presId="urn:microsoft.com/office/officeart/2005/8/layout/venn1"/>
    <dgm:cxn modelId="{465C1A15-9F1B-47E2-A49D-C34D5BB0AE66}" type="presOf" srcId="{4E781841-1969-401F-BF2F-4F3D2CA0F89B}" destId="{EA5C1CD5-1414-400B-AD73-D53D0FD6F46B}" srcOrd="0" destOrd="0" presId="urn:microsoft.com/office/officeart/2005/8/layout/venn1"/>
    <dgm:cxn modelId="{342CD663-BA04-4A3A-8191-545DAC8C3986}" type="presOf" srcId="{E8861707-6D79-4DDD-B980-00C6B4F21E9F}" destId="{D71C4404-01AA-4E9B-86AF-91A6C39CBD56}" srcOrd="1" destOrd="0" presId="urn:microsoft.com/office/officeart/2005/8/layout/venn1"/>
    <dgm:cxn modelId="{CFBEFC08-0EF8-4144-AFB0-0E6A64564738}" type="presOf" srcId="{4C3F9EAD-47D7-4CDB-AF15-79A2EFA29D7F}" destId="{B580EACC-A054-46F8-9F68-1E38566E74C2}" srcOrd="1" destOrd="0" presId="urn:microsoft.com/office/officeart/2005/8/layout/venn1"/>
    <dgm:cxn modelId="{24170682-202C-45E1-ACD3-652DF1B9D9E5}" type="presOf" srcId="{9F6807F9-5CBE-410D-904A-E164291466A9}" destId="{268FA38A-2BFB-4EB6-934F-98B4936AAC6A}" srcOrd="0" destOrd="0" presId="urn:microsoft.com/office/officeart/2005/8/layout/venn1"/>
    <dgm:cxn modelId="{A9E58609-355C-4E46-81C8-C6A63690F9E0}" srcId="{9F6807F9-5CBE-410D-904A-E164291466A9}" destId="{E8861707-6D79-4DDD-B980-00C6B4F21E9F}" srcOrd="2" destOrd="0" parTransId="{73698C68-B0F2-4204-8EBA-6D53522587AD}" sibTransId="{E1F8885C-CBC6-4B9B-8B3F-0693F5B159F8}"/>
    <dgm:cxn modelId="{11E7EA2E-6B6E-4FB1-8052-72DD4A88314E}" type="presParOf" srcId="{268FA38A-2BFB-4EB6-934F-98B4936AAC6A}" destId="{EA5C1CD5-1414-400B-AD73-D53D0FD6F46B}" srcOrd="0" destOrd="0" presId="urn:microsoft.com/office/officeart/2005/8/layout/venn1"/>
    <dgm:cxn modelId="{251F96CA-2A9F-4598-BA83-7F4F95D6D472}" type="presParOf" srcId="{268FA38A-2BFB-4EB6-934F-98B4936AAC6A}" destId="{FD64844F-E8BD-4640-9C1F-D137F870361C}" srcOrd="1" destOrd="0" presId="urn:microsoft.com/office/officeart/2005/8/layout/venn1"/>
    <dgm:cxn modelId="{A3CF9395-D742-47C7-A266-05CC17809FD8}" type="presParOf" srcId="{268FA38A-2BFB-4EB6-934F-98B4936AAC6A}" destId="{2586EAFD-BCD6-4B7B-8004-B6DE3DE52D57}" srcOrd="2" destOrd="0" presId="urn:microsoft.com/office/officeart/2005/8/layout/venn1"/>
    <dgm:cxn modelId="{9C13E84F-B663-46C3-92AB-840ADBD90A78}" type="presParOf" srcId="{268FA38A-2BFB-4EB6-934F-98B4936AAC6A}" destId="{B580EACC-A054-46F8-9F68-1E38566E74C2}" srcOrd="3" destOrd="0" presId="urn:microsoft.com/office/officeart/2005/8/layout/venn1"/>
    <dgm:cxn modelId="{DABEF12F-3779-4A84-B88B-2244E443F5EB}" type="presParOf" srcId="{268FA38A-2BFB-4EB6-934F-98B4936AAC6A}" destId="{A0A14330-2D45-44CA-BD10-3896A06060FA}" srcOrd="4" destOrd="0" presId="urn:microsoft.com/office/officeart/2005/8/layout/venn1"/>
    <dgm:cxn modelId="{EBB5ADB2-ECD1-450B-A8E6-5566CA59A5F3}" type="presParOf" srcId="{268FA38A-2BFB-4EB6-934F-98B4936AAC6A}" destId="{D71C4404-01AA-4E9B-86AF-91A6C39CBD56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8BF45A1F-74A5-4B5A-AEDD-C9B5DBBD6295}" type="doc">
      <dgm:prSet loTypeId="urn:microsoft.com/office/officeart/2005/8/layout/process4" loCatId="process" qsTypeId="urn:microsoft.com/office/officeart/2005/8/quickstyle/3d2#2" qsCatId="3D" csTypeId="urn:microsoft.com/office/officeart/2005/8/colors/accent6_2" csCatId="accent6" phldr="1"/>
      <dgm:spPr/>
      <dgm:t>
        <a:bodyPr/>
        <a:lstStyle/>
        <a:p>
          <a:endParaRPr lang="it-IT"/>
        </a:p>
      </dgm:t>
    </dgm:pt>
    <dgm:pt modelId="{849695D8-0B21-4E79-8DA5-096B7E0FEE0A}">
      <dgm:prSet custT="1"/>
      <dgm:spPr/>
      <dgm:t>
        <a:bodyPr/>
        <a:lstStyle/>
        <a:p>
          <a:pPr rtl="0"/>
          <a:r>
            <a:rPr lang="it-IT" sz="4400" dirty="0"/>
            <a:t>Fase </a:t>
          </a:r>
          <a:r>
            <a:rPr lang="it-IT" sz="4400" dirty="0" err="1"/>
            <a:t>mono-sintomatica</a:t>
          </a:r>
          <a:endParaRPr lang="it-IT" sz="4400" dirty="0"/>
        </a:p>
      </dgm:t>
    </dgm:pt>
    <dgm:pt modelId="{C030D43A-0A51-467C-8E41-555B2F33ED3A}" type="parTrans" cxnId="{FBE42D3E-D3B1-47AA-A293-163278ACD214}">
      <dgm:prSet/>
      <dgm:spPr/>
      <dgm:t>
        <a:bodyPr/>
        <a:lstStyle/>
        <a:p>
          <a:endParaRPr lang="it-IT"/>
        </a:p>
      </dgm:t>
    </dgm:pt>
    <dgm:pt modelId="{B09CC73C-DCC1-4A62-BFF1-5D77285AD6C1}" type="sibTrans" cxnId="{FBE42D3E-D3B1-47AA-A293-163278ACD214}">
      <dgm:prSet/>
      <dgm:spPr/>
      <dgm:t>
        <a:bodyPr/>
        <a:lstStyle/>
        <a:p>
          <a:endParaRPr lang="it-IT"/>
        </a:p>
      </dgm:t>
    </dgm:pt>
    <dgm:pt modelId="{F1098D84-B970-4557-B50A-EF2C38A56750}">
      <dgm:prSet custT="1"/>
      <dgm:spPr/>
      <dgm:t>
        <a:bodyPr/>
        <a:lstStyle/>
        <a:p>
          <a:pPr rtl="0"/>
          <a:r>
            <a:rPr lang="it-IT" sz="3200" dirty="0">
              <a:solidFill>
                <a:srgbClr val="FF0000"/>
              </a:solidFill>
            </a:rPr>
            <a:t>Ipertensione oculare</a:t>
          </a:r>
        </a:p>
      </dgm:t>
    </dgm:pt>
    <dgm:pt modelId="{122A0ABC-C973-419C-96B1-30741B5E994F}" type="sibTrans" cxnId="{123D3BF4-5057-4008-8A76-0D799B2D843E}">
      <dgm:prSet/>
      <dgm:spPr/>
      <dgm:t>
        <a:bodyPr/>
        <a:lstStyle/>
        <a:p>
          <a:endParaRPr lang="it-IT"/>
        </a:p>
      </dgm:t>
    </dgm:pt>
    <dgm:pt modelId="{E0D99F1F-EA25-42AA-8ED2-F15DECEEB93E}" type="parTrans" cxnId="{123D3BF4-5057-4008-8A76-0D799B2D843E}">
      <dgm:prSet/>
      <dgm:spPr/>
      <dgm:t>
        <a:bodyPr/>
        <a:lstStyle/>
        <a:p>
          <a:endParaRPr lang="it-IT"/>
        </a:p>
      </dgm:t>
    </dgm:pt>
    <dgm:pt modelId="{6CEAD657-6D35-4090-B5E5-7860D1E0F66F}" type="pres">
      <dgm:prSet presAssocID="{8BF45A1F-74A5-4B5A-AEDD-C9B5DBBD6295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it-IT"/>
        </a:p>
      </dgm:t>
    </dgm:pt>
    <dgm:pt modelId="{33546D12-2090-4581-897B-00B064C3D4BC}" type="pres">
      <dgm:prSet presAssocID="{849695D8-0B21-4E79-8DA5-096B7E0FEE0A}" presName="boxAndChildren" presStyleCnt="0"/>
      <dgm:spPr/>
    </dgm:pt>
    <dgm:pt modelId="{F6D91AB0-9E4A-4FF9-A651-D6E5FB0B7CEC}" type="pres">
      <dgm:prSet presAssocID="{849695D8-0B21-4E79-8DA5-096B7E0FEE0A}" presName="parentTextBox" presStyleLbl="node1" presStyleIdx="0" presStyleCnt="1"/>
      <dgm:spPr/>
      <dgm:t>
        <a:bodyPr/>
        <a:lstStyle/>
        <a:p>
          <a:endParaRPr lang="it-IT"/>
        </a:p>
      </dgm:t>
    </dgm:pt>
    <dgm:pt modelId="{CD0D9603-EC4C-44F0-A609-8B635EDD4276}" type="pres">
      <dgm:prSet presAssocID="{849695D8-0B21-4E79-8DA5-096B7E0FEE0A}" presName="entireBox" presStyleLbl="node1" presStyleIdx="0" presStyleCnt="1" custLinFactNeighborX="37958" custLinFactNeighborY="17074"/>
      <dgm:spPr/>
      <dgm:t>
        <a:bodyPr/>
        <a:lstStyle/>
        <a:p>
          <a:endParaRPr lang="it-IT"/>
        </a:p>
      </dgm:t>
    </dgm:pt>
    <dgm:pt modelId="{E34DE5CE-8C97-4AEE-9214-FF7DEE2F7CC2}" type="pres">
      <dgm:prSet presAssocID="{849695D8-0B21-4E79-8DA5-096B7E0FEE0A}" presName="descendantBox" presStyleCnt="0"/>
      <dgm:spPr/>
    </dgm:pt>
    <dgm:pt modelId="{CBDE947C-73A4-43AB-A637-F46A4F5F0E3C}" type="pres">
      <dgm:prSet presAssocID="{F1098D84-B970-4557-B50A-EF2C38A56750}" presName="childTextBox" presStyleLbl="fgAccFollowNode1" presStyleIdx="0" presStyleCnt="1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</dgm:ptLst>
  <dgm:cxnLst>
    <dgm:cxn modelId="{8D9F1A76-D660-400D-8A7C-24F51D066CBD}" type="presOf" srcId="{849695D8-0B21-4E79-8DA5-096B7E0FEE0A}" destId="{CD0D9603-EC4C-44F0-A609-8B635EDD4276}" srcOrd="1" destOrd="0" presId="urn:microsoft.com/office/officeart/2005/8/layout/process4"/>
    <dgm:cxn modelId="{769FF358-F939-450B-8721-7B4C5B8F0ADF}" type="presOf" srcId="{8BF45A1F-74A5-4B5A-AEDD-C9B5DBBD6295}" destId="{6CEAD657-6D35-4090-B5E5-7860D1E0F66F}" srcOrd="0" destOrd="0" presId="urn:microsoft.com/office/officeart/2005/8/layout/process4"/>
    <dgm:cxn modelId="{123D3BF4-5057-4008-8A76-0D799B2D843E}" srcId="{849695D8-0B21-4E79-8DA5-096B7E0FEE0A}" destId="{F1098D84-B970-4557-B50A-EF2C38A56750}" srcOrd="0" destOrd="0" parTransId="{E0D99F1F-EA25-42AA-8ED2-F15DECEEB93E}" sibTransId="{122A0ABC-C973-419C-96B1-30741B5E994F}"/>
    <dgm:cxn modelId="{FBE42D3E-D3B1-47AA-A293-163278ACD214}" srcId="{8BF45A1F-74A5-4B5A-AEDD-C9B5DBBD6295}" destId="{849695D8-0B21-4E79-8DA5-096B7E0FEE0A}" srcOrd="0" destOrd="0" parTransId="{C030D43A-0A51-467C-8E41-555B2F33ED3A}" sibTransId="{B09CC73C-DCC1-4A62-BFF1-5D77285AD6C1}"/>
    <dgm:cxn modelId="{3C542889-DD6C-4B6D-AFBF-7114AA21AAC7}" type="presOf" srcId="{849695D8-0B21-4E79-8DA5-096B7E0FEE0A}" destId="{F6D91AB0-9E4A-4FF9-A651-D6E5FB0B7CEC}" srcOrd="0" destOrd="0" presId="urn:microsoft.com/office/officeart/2005/8/layout/process4"/>
    <dgm:cxn modelId="{4AFE5B82-D3E4-402F-8505-CD0EDB42EBB2}" type="presOf" srcId="{F1098D84-B970-4557-B50A-EF2C38A56750}" destId="{CBDE947C-73A4-43AB-A637-F46A4F5F0E3C}" srcOrd="0" destOrd="0" presId="urn:microsoft.com/office/officeart/2005/8/layout/process4"/>
    <dgm:cxn modelId="{D3BD2940-98AB-4FA7-8450-C8BFD0153C53}" type="presParOf" srcId="{6CEAD657-6D35-4090-B5E5-7860D1E0F66F}" destId="{33546D12-2090-4581-897B-00B064C3D4BC}" srcOrd="0" destOrd="0" presId="urn:microsoft.com/office/officeart/2005/8/layout/process4"/>
    <dgm:cxn modelId="{D2036496-24FF-40C5-A640-F2889B6D8962}" type="presParOf" srcId="{33546D12-2090-4581-897B-00B064C3D4BC}" destId="{F6D91AB0-9E4A-4FF9-A651-D6E5FB0B7CEC}" srcOrd="0" destOrd="0" presId="urn:microsoft.com/office/officeart/2005/8/layout/process4"/>
    <dgm:cxn modelId="{AC5E291D-51D2-44CC-92F4-A13B927EBDE4}" type="presParOf" srcId="{33546D12-2090-4581-897B-00B064C3D4BC}" destId="{CD0D9603-EC4C-44F0-A609-8B635EDD4276}" srcOrd="1" destOrd="0" presId="urn:microsoft.com/office/officeart/2005/8/layout/process4"/>
    <dgm:cxn modelId="{824A4DCD-B3EB-4B00-8EFD-FD3B404115F5}" type="presParOf" srcId="{33546D12-2090-4581-897B-00B064C3D4BC}" destId="{E34DE5CE-8C97-4AEE-9214-FF7DEE2F7CC2}" srcOrd="2" destOrd="0" presId="urn:microsoft.com/office/officeart/2005/8/layout/process4"/>
    <dgm:cxn modelId="{B15041A0-6C97-4514-89A5-9E2A19825DDD}" type="presParOf" srcId="{E34DE5CE-8C97-4AEE-9214-FF7DEE2F7CC2}" destId="{CBDE947C-73A4-43AB-A637-F46A4F5F0E3C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8BF45A1F-74A5-4B5A-AEDD-C9B5DBBD6295}" type="doc">
      <dgm:prSet loTypeId="urn:microsoft.com/office/officeart/2005/8/layout/process4" loCatId="process" qsTypeId="urn:microsoft.com/office/officeart/2005/8/quickstyle/3d2#3" qsCatId="3D" csTypeId="urn:microsoft.com/office/officeart/2005/8/colors/accent6_2" csCatId="accent6" phldr="1"/>
      <dgm:spPr/>
      <dgm:t>
        <a:bodyPr/>
        <a:lstStyle/>
        <a:p>
          <a:endParaRPr lang="it-IT"/>
        </a:p>
      </dgm:t>
    </dgm:pt>
    <dgm:pt modelId="{849695D8-0B21-4E79-8DA5-096B7E0FEE0A}">
      <dgm:prSet custT="1"/>
      <dgm:spPr/>
      <dgm:t>
        <a:bodyPr/>
        <a:lstStyle/>
        <a:p>
          <a:pPr rtl="0"/>
          <a:r>
            <a:rPr lang="it-IT" sz="2800" dirty="0"/>
            <a:t>Fase </a:t>
          </a:r>
          <a:r>
            <a:rPr lang="it-IT" sz="2800" dirty="0" err="1"/>
            <a:t>mono-sintomatica</a:t>
          </a:r>
          <a:endParaRPr lang="it-IT" sz="2800" dirty="0"/>
        </a:p>
      </dgm:t>
    </dgm:pt>
    <dgm:pt modelId="{C030D43A-0A51-467C-8E41-555B2F33ED3A}" type="parTrans" cxnId="{FBE42D3E-D3B1-47AA-A293-163278ACD214}">
      <dgm:prSet/>
      <dgm:spPr/>
      <dgm:t>
        <a:bodyPr/>
        <a:lstStyle/>
        <a:p>
          <a:endParaRPr lang="it-IT"/>
        </a:p>
      </dgm:t>
    </dgm:pt>
    <dgm:pt modelId="{B09CC73C-DCC1-4A62-BFF1-5D77285AD6C1}" type="sibTrans" cxnId="{FBE42D3E-D3B1-47AA-A293-163278ACD214}">
      <dgm:prSet/>
      <dgm:spPr/>
      <dgm:t>
        <a:bodyPr/>
        <a:lstStyle/>
        <a:p>
          <a:endParaRPr lang="it-IT"/>
        </a:p>
      </dgm:t>
    </dgm:pt>
    <dgm:pt modelId="{F1098D84-B970-4557-B50A-EF2C38A56750}">
      <dgm:prSet custT="1"/>
      <dgm:spPr/>
      <dgm:t>
        <a:bodyPr/>
        <a:lstStyle/>
        <a:p>
          <a:pPr rtl="0"/>
          <a:r>
            <a:rPr lang="it-IT" sz="3200" dirty="0"/>
            <a:t>Ipertensione oculare</a:t>
          </a:r>
        </a:p>
      </dgm:t>
    </dgm:pt>
    <dgm:pt modelId="{E0D99F1F-EA25-42AA-8ED2-F15DECEEB93E}" type="parTrans" cxnId="{123D3BF4-5057-4008-8A76-0D799B2D843E}">
      <dgm:prSet/>
      <dgm:spPr/>
      <dgm:t>
        <a:bodyPr/>
        <a:lstStyle/>
        <a:p>
          <a:endParaRPr lang="it-IT"/>
        </a:p>
      </dgm:t>
    </dgm:pt>
    <dgm:pt modelId="{122A0ABC-C973-419C-96B1-30741B5E994F}" type="sibTrans" cxnId="{123D3BF4-5057-4008-8A76-0D799B2D843E}">
      <dgm:prSet/>
      <dgm:spPr/>
      <dgm:t>
        <a:bodyPr/>
        <a:lstStyle/>
        <a:p>
          <a:endParaRPr lang="it-IT"/>
        </a:p>
      </dgm:t>
    </dgm:pt>
    <dgm:pt modelId="{40B066C9-41CC-4508-8F1E-F23E2DFCA53B}">
      <dgm:prSet custT="1"/>
      <dgm:spPr/>
      <dgm:t>
        <a:bodyPr/>
        <a:lstStyle/>
        <a:p>
          <a:pPr rtl="0"/>
          <a:r>
            <a:rPr lang="it-IT" sz="4000" dirty="0"/>
            <a:t>Fase bi-sintomatica</a:t>
          </a:r>
        </a:p>
      </dgm:t>
    </dgm:pt>
    <dgm:pt modelId="{02441E72-F59E-45B0-864D-024DA656EF13}" type="parTrans" cxnId="{95BEC0FE-2D95-4325-A6E8-5614ED69BC59}">
      <dgm:prSet/>
      <dgm:spPr/>
      <dgm:t>
        <a:bodyPr/>
        <a:lstStyle/>
        <a:p>
          <a:endParaRPr lang="it-IT"/>
        </a:p>
      </dgm:t>
    </dgm:pt>
    <dgm:pt modelId="{3834CE6F-0ECF-48FF-BDE8-7D2E4AE89EF0}" type="sibTrans" cxnId="{95BEC0FE-2D95-4325-A6E8-5614ED69BC59}">
      <dgm:prSet/>
      <dgm:spPr/>
      <dgm:t>
        <a:bodyPr/>
        <a:lstStyle/>
        <a:p>
          <a:endParaRPr lang="it-IT"/>
        </a:p>
      </dgm:t>
    </dgm:pt>
    <dgm:pt modelId="{97A4F677-BFEF-484A-9E9F-B3CE0989EE8E}">
      <dgm:prSet custT="1"/>
      <dgm:spPr/>
      <dgm:t>
        <a:bodyPr/>
        <a:lstStyle/>
        <a:p>
          <a:pPr rtl="0"/>
          <a:r>
            <a:rPr lang="it-IT" sz="2400" dirty="0">
              <a:solidFill>
                <a:srgbClr val="FF0000"/>
              </a:solidFill>
            </a:rPr>
            <a:t>Ipertensione oculare</a:t>
          </a:r>
        </a:p>
      </dgm:t>
    </dgm:pt>
    <dgm:pt modelId="{051D0E60-53A6-4075-9AE7-EF65EE1EC351}" type="parTrans" cxnId="{A9DA2C4B-330A-4348-A418-86BFE7D57BBA}">
      <dgm:prSet/>
      <dgm:spPr/>
      <dgm:t>
        <a:bodyPr/>
        <a:lstStyle/>
        <a:p>
          <a:endParaRPr lang="it-IT"/>
        </a:p>
      </dgm:t>
    </dgm:pt>
    <dgm:pt modelId="{59FF08EF-1D02-4555-9BDD-5B854E2799D1}" type="sibTrans" cxnId="{A9DA2C4B-330A-4348-A418-86BFE7D57BBA}">
      <dgm:prSet/>
      <dgm:spPr/>
      <dgm:t>
        <a:bodyPr/>
        <a:lstStyle/>
        <a:p>
          <a:endParaRPr lang="it-IT"/>
        </a:p>
      </dgm:t>
    </dgm:pt>
    <dgm:pt modelId="{4D764213-8BF7-4D28-9C20-51C6B36BCF18}">
      <dgm:prSet custT="1"/>
      <dgm:spPr/>
      <dgm:t>
        <a:bodyPr/>
        <a:lstStyle/>
        <a:p>
          <a:pPr rtl="0"/>
          <a:r>
            <a:rPr lang="it-IT" sz="2400" dirty="0">
              <a:solidFill>
                <a:srgbClr val="FF0000"/>
              </a:solidFill>
            </a:rPr>
            <a:t>Danno del nervo ottico</a:t>
          </a:r>
        </a:p>
      </dgm:t>
    </dgm:pt>
    <dgm:pt modelId="{FDF8CAB5-E492-4795-B59B-B4D97E8BA910}" type="parTrans" cxnId="{4D0C53F3-8DBC-4C43-B490-CEF96AC9FBDA}">
      <dgm:prSet/>
      <dgm:spPr/>
      <dgm:t>
        <a:bodyPr/>
        <a:lstStyle/>
        <a:p>
          <a:endParaRPr lang="it-IT"/>
        </a:p>
      </dgm:t>
    </dgm:pt>
    <dgm:pt modelId="{69609502-7F80-4AB4-93E9-51F7E608C56B}" type="sibTrans" cxnId="{4D0C53F3-8DBC-4C43-B490-CEF96AC9FBDA}">
      <dgm:prSet/>
      <dgm:spPr/>
      <dgm:t>
        <a:bodyPr/>
        <a:lstStyle/>
        <a:p>
          <a:endParaRPr lang="it-IT"/>
        </a:p>
      </dgm:t>
    </dgm:pt>
    <dgm:pt modelId="{6CEAD657-6D35-4090-B5E5-7860D1E0F66F}" type="pres">
      <dgm:prSet presAssocID="{8BF45A1F-74A5-4B5A-AEDD-C9B5DBBD6295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it-IT"/>
        </a:p>
      </dgm:t>
    </dgm:pt>
    <dgm:pt modelId="{F8AAE55C-5F55-417A-800A-3A6FB1FF9C54}" type="pres">
      <dgm:prSet presAssocID="{40B066C9-41CC-4508-8F1E-F23E2DFCA53B}" presName="boxAndChildren" presStyleCnt="0"/>
      <dgm:spPr/>
    </dgm:pt>
    <dgm:pt modelId="{4F3A8D5F-4717-4320-B01F-D865ED23C4E8}" type="pres">
      <dgm:prSet presAssocID="{40B066C9-41CC-4508-8F1E-F23E2DFCA53B}" presName="parentTextBox" presStyleLbl="node1" presStyleIdx="0" presStyleCnt="2"/>
      <dgm:spPr/>
      <dgm:t>
        <a:bodyPr/>
        <a:lstStyle/>
        <a:p>
          <a:endParaRPr lang="it-IT"/>
        </a:p>
      </dgm:t>
    </dgm:pt>
    <dgm:pt modelId="{561F8EA2-A6D0-4FA6-BE24-BFF0CD23BE97}" type="pres">
      <dgm:prSet presAssocID="{40B066C9-41CC-4508-8F1E-F23E2DFCA53B}" presName="entireBox" presStyleLbl="node1" presStyleIdx="0" presStyleCnt="2"/>
      <dgm:spPr/>
      <dgm:t>
        <a:bodyPr/>
        <a:lstStyle/>
        <a:p>
          <a:endParaRPr lang="it-IT"/>
        </a:p>
      </dgm:t>
    </dgm:pt>
    <dgm:pt modelId="{6F0455BA-8E22-4992-9539-DF75D26D40AF}" type="pres">
      <dgm:prSet presAssocID="{40B066C9-41CC-4508-8F1E-F23E2DFCA53B}" presName="descendantBox" presStyleCnt="0"/>
      <dgm:spPr/>
    </dgm:pt>
    <dgm:pt modelId="{96679949-3160-4745-A7B6-ED92B1D5D175}" type="pres">
      <dgm:prSet presAssocID="{97A4F677-BFEF-484A-9E9F-B3CE0989EE8E}" presName="childTextBox" presStyleLbl="fg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48182996-28CC-4C1F-AFB3-D65732118CA1}" type="pres">
      <dgm:prSet presAssocID="{4D764213-8BF7-4D28-9C20-51C6B36BCF18}" presName="childTextBox" presStyleLbl="fg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3662E110-3C99-4679-874A-CFE7440DA478}" type="pres">
      <dgm:prSet presAssocID="{B09CC73C-DCC1-4A62-BFF1-5D77285AD6C1}" presName="sp" presStyleCnt="0"/>
      <dgm:spPr/>
    </dgm:pt>
    <dgm:pt modelId="{96C17080-C479-403C-88AE-0D20CF23198B}" type="pres">
      <dgm:prSet presAssocID="{849695D8-0B21-4E79-8DA5-096B7E0FEE0A}" presName="arrowAndChildren" presStyleCnt="0"/>
      <dgm:spPr/>
    </dgm:pt>
    <dgm:pt modelId="{EEE1A8AC-CA07-4057-BB8E-85337DE75801}" type="pres">
      <dgm:prSet presAssocID="{849695D8-0B21-4E79-8DA5-096B7E0FEE0A}" presName="parentTextArrow" presStyleLbl="node1" presStyleIdx="0" presStyleCnt="2"/>
      <dgm:spPr/>
      <dgm:t>
        <a:bodyPr/>
        <a:lstStyle/>
        <a:p>
          <a:endParaRPr lang="it-IT"/>
        </a:p>
      </dgm:t>
    </dgm:pt>
    <dgm:pt modelId="{5AD82AE2-1D94-4BD4-87F8-122B9BFA8C89}" type="pres">
      <dgm:prSet presAssocID="{849695D8-0B21-4E79-8DA5-096B7E0FEE0A}" presName="arrow" presStyleLbl="node1" presStyleIdx="1" presStyleCnt="2"/>
      <dgm:spPr/>
      <dgm:t>
        <a:bodyPr/>
        <a:lstStyle/>
        <a:p>
          <a:endParaRPr lang="it-IT"/>
        </a:p>
      </dgm:t>
    </dgm:pt>
    <dgm:pt modelId="{37625F23-E4E9-4124-A8E1-1A940FF90D81}" type="pres">
      <dgm:prSet presAssocID="{849695D8-0B21-4E79-8DA5-096B7E0FEE0A}" presName="descendantArrow" presStyleCnt="0"/>
      <dgm:spPr/>
    </dgm:pt>
    <dgm:pt modelId="{D32B192C-C8AC-4F5F-893B-3FC9DA1C9028}" type="pres">
      <dgm:prSet presAssocID="{F1098D84-B970-4557-B50A-EF2C38A56750}" presName="childTextArrow" presStyleLbl="fg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</dgm:ptLst>
  <dgm:cxnLst>
    <dgm:cxn modelId="{123D3BF4-5057-4008-8A76-0D799B2D843E}" srcId="{849695D8-0B21-4E79-8DA5-096B7E0FEE0A}" destId="{F1098D84-B970-4557-B50A-EF2C38A56750}" srcOrd="0" destOrd="0" parTransId="{E0D99F1F-EA25-42AA-8ED2-F15DECEEB93E}" sibTransId="{122A0ABC-C973-419C-96B1-30741B5E994F}"/>
    <dgm:cxn modelId="{A9DA2C4B-330A-4348-A418-86BFE7D57BBA}" srcId="{40B066C9-41CC-4508-8F1E-F23E2DFCA53B}" destId="{97A4F677-BFEF-484A-9E9F-B3CE0989EE8E}" srcOrd="0" destOrd="0" parTransId="{051D0E60-53A6-4075-9AE7-EF65EE1EC351}" sibTransId="{59FF08EF-1D02-4555-9BDD-5B854E2799D1}"/>
    <dgm:cxn modelId="{8FE90CB6-1500-47D7-BE3E-14DFA1B5FA4F}" type="presOf" srcId="{97A4F677-BFEF-484A-9E9F-B3CE0989EE8E}" destId="{96679949-3160-4745-A7B6-ED92B1D5D175}" srcOrd="0" destOrd="0" presId="urn:microsoft.com/office/officeart/2005/8/layout/process4"/>
    <dgm:cxn modelId="{05D2EF7C-7DFB-49CE-BDDB-E9B212464D2B}" type="presOf" srcId="{40B066C9-41CC-4508-8F1E-F23E2DFCA53B}" destId="{4F3A8D5F-4717-4320-B01F-D865ED23C4E8}" srcOrd="0" destOrd="0" presId="urn:microsoft.com/office/officeart/2005/8/layout/process4"/>
    <dgm:cxn modelId="{4D0C53F3-8DBC-4C43-B490-CEF96AC9FBDA}" srcId="{40B066C9-41CC-4508-8F1E-F23E2DFCA53B}" destId="{4D764213-8BF7-4D28-9C20-51C6B36BCF18}" srcOrd="1" destOrd="0" parTransId="{FDF8CAB5-E492-4795-B59B-B4D97E8BA910}" sibTransId="{69609502-7F80-4AB4-93E9-51F7E608C56B}"/>
    <dgm:cxn modelId="{FBE42D3E-D3B1-47AA-A293-163278ACD214}" srcId="{8BF45A1F-74A5-4B5A-AEDD-C9B5DBBD6295}" destId="{849695D8-0B21-4E79-8DA5-096B7E0FEE0A}" srcOrd="0" destOrd="0" parTransId="{C030D43A-0A51-467C-8E41-555B2F33ED3A}" sibTransId="{B09CC73C-DCC1-4A62-BFF1-5D77285AD6C1}"/>
    <dgm:cxn modelId="{95BEC0FE-2D95-4325-A6E8-5614ED69BC59}" srcId="{8BF45A1F-74A5-4B5A-AEDD-C9B5DBBD6295}" destId="{40B066C9-41CC-4508-8F1E-F23E2DFCA53B}" srcOrd="1" destOrd="0" parTransId="{02441E72-F59E-45B0-864D-024DA656EF13}" sibTransId="{3834CE6F-0ECF-48FF-BDE8-7D2E4AE89EF0}"/>
    <dgm:cxn modelId="{41CF00E0-4AAB-4675-9977-E6D44E43AA6C}" type="presOf" srcId="{8BF45A1F-74A5-4B5A-AEDD-C9B5DBBD6295}" destId="{6CEAD657-6D35-4090-B5E5-7860D1E0F66F}" srcOrd="0" destOrd="0" presId="urn:microsoft.com/office/officeart/2005/8/layout/process4"/>
    <dgm:cxn modelId="{EBA1B90C-81D3-47D3-BD3C-BBF80A0FCAC2}" type="presOf" srcId="{849695D8-0B21-4E79-8DA5-096B7E0FEE0A}" destId="{5AD82AE2-1D94-4BD4-87F8-122B9BFA8C89}" srcOrd="1" destOrd="0" presId="urn:microsoft.com/office/officeart/2005/8/layout/process4"/>
    <dgm:cxn modelId="{290414AC-3BDC-4814-92CC-BC174704A51B}" type="presOf" srcId="{F1098D84-B970-4557-B50A-EF2C38A56750}" destId="{D32B192C-C8AC-4F5F-893B-3FC9DA1C9028}" srcOrd="0" destOrd="0" presId="urn:microsoft.com/office/officeart/2005/8/layout/process4"/>
    <dgm:cxn modelId="{489CF118-0204-4D01-A90A-6C5EAC6976E6}" type="presOf" srcId="{849695D8-0B21-4E79-8DA5-096B7E0FEE0A}" destId="{EEE1A8AC-CA07-4057-BB8E-85337DE75801}" srcOrd="0" destOrd="0" presId="urn:microsoft.com/office/officeart/2005/8/layout/process4"/>
    <dgm:cxn modelId="{75763A89-7A6E-4E20-9377-8824A6A1FC17}" type="presOf" srcId="{40B066C9-41CC-4508-8F1E-F23E2DFCA53B}" destId="{561F8EA2-A6D0-4FA6-BE24-BFF0CD23BE97}" srcOrd="1" destOrd="0" presId="urn:microsoft.com/office/officeart/2005/8/layout/process4"/>
    <dgm:cxn modelId="{8E4CC061-1F42-4985-858B-0D0C5830A4A8}" type="presOf" srcId="{4D764213-8BF7-4D28-9C20-51C6B36BCF18}" destId="{48182996-28CC-4C1F-AFB3-D65732118CA1}" srcOrd="0" destOrd="0" presId="urn:microsoft.com/office/officeart/2005/8/layout/process4"/>
    <dgm:cxn modelId="{CE158479-5576-424C-BA37-A8789EC54E8B}" type="presParOf" srcId="{6CEAD657-6D35-4090-B5E5-7860D1E0F66F}" destId="{F8AAE55C-5F55-417A-800A-3A6FB1FF9C54}" srcOrd="0" destOrd="0" presId="urn:microsoft.com/office/officeart/2005/8/layout/process4"/>
    <dgm:cxn modelId="{567D6014-ED7D-4A51-9B81-704EDF4F8965}" type="presParOf" srcId="{F8AAE55C-5F55-417A-800A-3A6FB1FF9C54}" destId="{4F3A8D5F-4717-4320-B01F-D865ED23C4E8}" srcOrd="0" destOrd="0" presId="urn:microsoft.com/office/officeart/2005/8/layout/process4"/>
    <dgm:cxn modelId="{EDA40C07-68B1-4610-80BF-211F7944C1C9}" type="presParOf" srcId="{F8AAE55C-5F55-417A-800A-3A6FB1FF9C54}" destId="{561F8EA2-A6D0-4FA6-BE24-BFF0CD23BE97}" srcOrd="1" destOrd="0" presId="urn:microsoft.com/office/officeart/2005/8/layout/process4"/>
    <dgm:cxn modelId="{2FCC0F06-89C6-4B31-9015-F891FBE12B7E}" type="presParOf" srcId="{F8AAE55C-5F55-417A-800A-3A6FB1FF9C54}" destId="{6F0455BA-8E22-4992-9539-DF75D26D40AF}" srcOrd="2" destOrd="0" presId="urn:microsoft.com/office/officeart/2005/8/layout/process4"/>
    <dgm:cxn modelId="{40C4ECD1-9627-4C3A-AFBD-C6C87DEC1423}" type="presParOf" srcId="{6F0455BA-8E22-4992-9539-DF75D26D40AF}" destId="{96679949-3160-4745-A7B6-ED92B1D5D175}" srcOrd="0" destOrd="0" presId="urn:microsoft.com/office/officeart/2005/8/layout/process4"/>
    <dgm:cxn modelId="{353D85EA-2BDC-49ED-9649-0656A9DD4C67}" type="presParOf" srcId="{6F0455BA-8E22-4992-9539-DF75D26D40AF}" destId="{48182996-28CC-4C1F-AFB3-D65732118CA1}" srcOrd="1" destOrd="0" presId="urn:microsoft.com/office/officeart/2005/8/layout/process4"/>
    <dgm:cxn modelId="{49A76114-CC7A-4234-B41F-14287F8BEFAA}" type="presParOf" srcId="{6CEAD657-6D35-4090-B5E5-7860D1E0F66F}" destId="{3662E110-3C99-4679-874A-CFE7440DA478}" srcOrd="1" destOrd="0" presId="urn:microsoft.com/office/officeart/2005/8/layout/process4"/>
    <dgm:cxn modelId="{08C922B0-8356-44C5-88ED-E3FB8B2A154B}" type="presParOf" srcId="{6CEAD657-6D35-4090-B5E5-7860D1E0F66F}" destId="{96C17080-C479-403C-88AE-0D20CF23198B}" srcOrd="2" destOrd="0" presId="urn:microsoft.com/office/officeart/2005/8/layout/process4"/>
    <dgm:cxn modelId="{7BE693DE-704C-4776-87FB-ADAAF164FD08}" type="presParOf" srcId="{96C17080-C479-403C-88AE-0D20CF23198B}" destId="{EEE1A8AC-CA07-4057-BB8E-85337DE75801}" srcOrd="0" destOrd="0" presId="urn:microsoft.com/office/officeart/2005/8/layout/process4"/>
    <dgm:cxn modelId="{F6438FF3-D2EA-4EA7-ABD5-8352592C64EB}" type="presParOf" srcId="{96C17080-C479-403C-88AE-0D20CF23198B}" destId="{5AD82AE2-1D94-4BD4-87F8-122B9BFA8C89}" srcOrd="1" destOrd="0" presId="urn:microsoft.com/office/officeart/2005/8/layout/process4"/>
    <dgm:cxn modelId="{4B0CAABB-E085-4A87-BB9C-EFB1764B355A}" type="presParOf" srcId="{96C17080-C479-403C-88AE-0D20CF23198B}" destId="{37625F23-E4E9-4124-A8E1-1A940FF90D81}" srcOrd="2" destOrd="0" presId="urn:microsoft.com/office/officeart/2005/8/layout/process4"/>
    <dgm:cxn modelId="{3F9510B3-603D-4A89-BEF6-5358267614E8}" type="presParOf" srcId="{37625F23-E4E9-4124-A8E1-1A940FF90D81}" destId="{D32B192C-C8AC-4F5F-893B-3FC9DA1C9028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8BF45A1F-74A5-4B5A-AEDD-C9B5DBBD6295}" type="doc">
      <dgm:prSet loTypeId="urn:microsoft.com/office/officeart/2005/8/layout/process4" loCatId="process" qsTypeId="urn:microsoft.com/office/officeart/2005/8/quickstyle/3d2#4" qsCatId="3D" csTypeId="urn:microsoft.com/office/officeart/2005/8/colors/accent6_2" csCatId="accent6" phldr="1"/>
      <dgm:spPr/>
      <dgm:t>
        <a:bodyPr/>
        <a:lstStyle/>
        <a:p>
          <a:endParaRPr lang="it-IT"/>
        </a:p>
      </dgm:t>
    </dgm:pt>
    <dgm:pt modelId="{849695D8-0B21-4E79-8DA5-096B7E0FEE0A}">
      <dgm:prSet custT="1"/>
      <dgm:spPr/>
      <dgm:t>
        <a:bodyPr/>
        <a:lstStyle/>
        <a:p>
          <a:pPr rtl="0"/>
          <a:r>
            <a:rPr lang="it-IT" sz="2800" dirty="0"/>
            <a:t>Fase </a:t>
          </a:r>
          <a:r>
            <a:rPr lang="it-IT" sz="2800" dirty="0" err="1"/>
            <a:t>mono-sintomatica</a:t>
          </a:r>
          <a:endParaRPr lang="it-IT" sz="2800" dirty="0"/>
        </a:p>
      </dgm:t>
    </dgm:pt>
    <dgm:pt modelId="{C030D43A-0A51-467C-8E41-555B2F33ED3A}" type="parTrans" cxnId="{FBE42D3E-D3B1-47AA-A293-163278ACD214}">
      <dgm:prSet/>
      <dgm:spPr/>
      <dgm:t>
        <a:bodyPr/>
        <a:lstStyle/>
        <a:p>
          <a:endParaRPr lang="it-IT"/>
        </a:p>
      </dgm:t>
    </dgm:pt>
    <dgm:pt modelId="{B09CC73C-DCC1-4A62-BFF1-5D77285AD6C1}" type="sibTrans" cxnId="{FBE42D3E-D3B1-47AA-A293-163278ACD214}">
      <dgm:prSet/>
      <dgm:spPr/>
      <dgm:t>
        <a:bodyPr/>
        <a:lstStyle/>
        <a:p>
          <a:endParaRPr lang="it-IT"/>
        </a:p>
      </dgm:t>
    </dgm:pt>
    <dgm:pt modelId="{F1098D84-B970-4557-B50A-EF2C38A56750}">
      <dgm:prSet custT="1"/>
      <dgm:spPr/>
      <dgm:t>
        <a:bodyPr/>
        <a:lstStyle/>
        <a:p>
          <a:pPr rtl="0"/>
          <a:r>
            <a:rPr lang="it-IT" sz="3200" dirty="0"/>
            <a:t>Ipertensione oculare</a:t>
          </a:r>
        </a:p>
      </dgm:t>
    </dgm:pt>
    <dgm:pt modelId="{E0D99F1F-EA25-42AA-8ED2-F15DECEEB93E}" type="parTrans" cxnId="{123D3BF4-5057-4008-8A76-0D799B2D843E}">
      <dgm:prSet/>
      <dgm:spPr/>
      <dgm:t>
        <a:bodyPr/>
        <a:lstStyle/>
        <a:p>
          <a:endParaRPr lang="it-IT"/>
        </a:p>
      </dgm:t>
    </dgm:pt>
    <dgm:pt modelId="{122A0ABC-C973-419C-96B1-30741B5E994F}" type="sibTrans" cxnId="{123D3BF4-5057-4008-8A76-0D799B2D843E}">
      <dgm:prSet/>
      <dgm:spPr/>
      <dgm:t>
        <a:bodyPr/>
        <a:lstStyle/>
        <a:p>
          <a:endParaRPr lang="it-IT"/>
        </a:p>
      </dgm:t>
    </dgm:pt>
    <dgm:pt modelId="{40B066C9-41CC-4508-8F1E-F23E2DFCA53B}">
      <dgm:prSet custT="1"/>
      <dgm:spPr/>
      <dgm:t>
        <a:bodyPr/>
        <a:lstStyle/>
        <a:p>
          <a:pPr rtl="0"/>
          <a:r>
            <a:rPr lang="it-IT" sz="2800" dirty="0"/>
            <a:t>Fase bi-sintomatica</a:t>
          </a:r>
        </a:p>
      </dgm:t>
    </dgm:pt>
    <dgm:pt modelId="{02441E72-F59E-45B0-864D-024DA656EF13}" type="parTrans" cxnId="{95BEC0FE-2D95-4325-A6E8-5614ED69BC59}">
      <dgm:prSet/>
      <dgm:spPr/>
      <dgm:t>
        <a:bodyPr/>
        <a:lstStyle/>
        <a:p>
          <a:endParaRPr lang="it-IT"/>
        </a:p>
      </dgm:t>
    </dgm:pt>
    <dgm:pt modelId="{3834CE6F-0ECF-48FF-BDE8-7D2E4AE89EF0}" type="sibTrans" cxnId="{95BEC0FE-2D95-4325-A6E8-5614ED69BC59}">
      <dgm:prSet/>
      <dgm:spPr/>
      <dgm:t>
        <a:bodyPr/>
        <a:lstStyle/>
        <a:p>
          <a:endParaRPr lang="it-IT"/>
        </a:p>
      </dgm:t>
    </dgm:pt>
    <dgm:pt modelId="{F4744808-D0BB-4A65-88D8-8CD7CA5E48B8}">
      <dgm:prSet custT="1"/>
      <dgm:spPr/>
      <dgm:t>
        <a:bodyPr/>
        <a:lstStyle/>
        <a:p>
          <a:pPr rtl="0"/>
          <a:r>
            <a:rPr lang="it-IT" sz="3200" dirty="0"/>
            <a:t>Fase </a:t>
          </a:r>
          <a:r>
            <a:rPr lang="it-IT" sz="3200" dirty="0" err="1"/>
            <a:t>tri-sintomatica</a:t>
          </a:r>
          <a:endParaRPr lang="it-IT" sz="3200" dirty="0"/>
        </a:p>
      </dgm:t>
    </dgm:pt>
    <dgm:pt modelId="{C8D43040-94AC-4281-B4E8-6B6137A1E664}" type="parTrans" cxnId="{C46076A9-047B-4A2D-A14A-E4DF750073CD}">
      <dgm:prSet/>
      <dgm:spPr/>
      <dgm:t>
        <a:bodyPr/>
        <a:lstStyle/>
        <a:p>
          <a:endParaRPr lang="it-IT"/>
        </a:p>
      </dgm:t>
    </dgm:pt>
    <dgm:pt modelId="{1CAA203D-2483-434C-B9AA-8C3F20814E17}" type="sibTrans" cxnId="{C46076A9-047B-4A2D-A14A-E4DF750073CD}">
      <dgm:prSet/>
      <dgm:spPr/>
      <dgm:t>
        <a:bodyPr/>
        <a:lstStyle/>
        <a:p>
          <a:endParaRPr lang="it-IT"/>
        </a:p>
      </dgm:t>
    </dgm:pt>
    <dgm:pt modelId="{51435091-BED2-41A9-AE5F-DB7A48804D54}">
      <dgm:prSet custT="1"/>
      <dgm:spPr/>
      <dgm:t>
        <a:bodyPr/>
        <a:lstStyle/>
        <a:p>
          <a:pPr rtl="0"/>
          <a:r>
            <a:rPr lang="it-IT" sz="2000" dirty="0">
              <a:solidFill>
                <a:srgbClr val="FF0000"/>
              </a:solidFill>
            </a:rPr>
            <a:t>Ipertensione oculare</a:t>
          </a:r>
        </a:p>
      </dgm:t>
    </dgm:pt>
    <dgm:pt modelId="{41CC499E-E53D-4DB0-9A5C-7DD39901DBF8}" type="parTrans" cxnId="{73A71143-2752-4FFC-AB47-DD70289C22CC}">
      <dgm:prSet/>
      <dgm:spPr/>
      <dgm:t>
        <a:bodyPr/>
        <a:lstStyle/>
        <a:p>
          <a:endParaRPr lang="it-IT"/>
        </a:p>
      </dgm:t>
    </dgm:pt>
    <dgm:pt modelId="{570745F4-EB98-48FF-B89E-C27CFA262D0D}" type="sibTrans" cxnId="{73A71143-2752-4FFC-AB47-DD70289C22CC}">
      <dgm:prSet/>
      <dgm:spPr/>
      <dgm:t>
        <a:bodyPr/>
        <a:lstStyle/>
        <a:p>
          <a:endParaRPr lang="it-IT"/>
        </a:p>
      </dgm:t>
    </dgm:pt>
    <dgm:pt modelId="{F722191C-596E-4507-983B-439741E7770C}">
      <dgm:prSet/>
      <dgm:spPr/>
      <dgm:t>
        <a:bodyPr/>
        <a:lstStyle/>
        <a:p>
          <a:pPr rtl="0"/>
          <a:r>
            <a:rPr lang="it-IT" dirty="0">
              <a:solidFill>
                <a:srgbClr val="FF0000"/>
              </a:solidFill>
            </a:rPr>
            <a:t>Perdita del campo visivo</a:t>
          </a:r>
        </a:p>
      </dgm:t>
    </dgm:pt>
    <dgm:pt modelId="{84322548-3B65-44C8-A5D1-7567C2A83628}" type="parTrans" cxnId="{6C4F47F0-67B8-4911-A89C-C8D109AA7B72}">
      <dgm:prSet/>
      <dgm:spPr/>
      <dgm:t>
        <a:bodyPr/>
        <a:lstStyle/>
        <a:p>
          <a:endParaRPr lang="it-IT"/>
        </a:p>
      </dgm:t>
    </dgm:pt>
    <dgm:pt modelId="{EE642BEF-6390-4CEF-8AF0-607DF9F426A6}" type="sibTrans" cxnId="{6C4F47F0-67B8-4911-A89C-C8D109AA7B72}">
      <dgm:prSet/>
      <dgm:spPr/>
      <dgm:t>
        <a:bodyPr/>
        <a:lstStyle/>
        <a:p>
          <a:endParaRPr lang="it-IT"/>
        </a:p>
      </dgm:t>
    </dgm:pt>
    <dgm:pt modelId="{97A4F677-BFEF-484A-9E9F-B3CE0989EE8E}">
      <dgm:prSet custT="1"/>
      <dgm:spPr/>
      <dgm:t>
        <a:bodyPr/>
        <a:lstStyle/>
        <a:p>
          <a:pPr rtl="0"/>
          <a:r>
            <a:rPr lang="it-IT" sz="2400" dirty="0"/>
            <a:t>Ipertensione oculare</a:t>
          </a:r>
        </a:p>
      </dgm:t>
    </dgm:pt>
    <dgm:pt modelId="{051D0E60-53A6-4075-9AE7-EF65EE1EC351}" type="parTrans" cxnId="{A9DA2C4B-330A-4348-A418-86BFE7D57BBA}">
      <dgm:prSet/>
      <dgm:spPr/>
      <dgm:t>
        <a:bodyPr/>
        <a:lstStyle/>
        <a:p>
          <a:endParaRPr lang="it-IT"/>
        </a:p>
      </dgm:t>
    </dgm:pt>
    <dgm:pt modelId="{59FF08EF-1D02-4555-9BDD-5B854E2799D1}" type="sibTrans" cxnId="{A9DA2C4B-330A-4348-A418-86BFE7D57BBA}">
      <dgm:prSet/>
      <dgm:spPr/>
      <dgm:t>
        <a:bodyPr/>
        <a:lstStyle/>
        <a:p>
          <a:endParaRPr lang="it-IT"/>
        </a:p>
      </dgm:t>
    </dgm:pt>
    <dgm:pt modelId="{4D764213-8BF7-4D28-9C20-51C6B36BCF18}">
      <dgm:prSet custT="1"/>
      <dgm:spPr/>
      <dgm:t>
        <a:bodyPr/>
        <a:lstStyle/>
        <a:p>
          <a:pPr rtl="0"/>
          <a:r>
            <a:rPr lang="it-IT" sz="2400" dirty="0"/>
            <a:t>Danno del nervo ottico</a:t>
          </a:r>
        </a:p>
      </dgm:t>
    </dgm:pt>
    <dgm:pt modelId="{FDF8CAB5-E492-4795-B59B-B4D97E8BA910}" type="parTrans" cxnId="{4D0C53F3-8DBC-4C43-B490-CEF96AC9FBDA}">
      <dgm:prSet/>
      <dgm:spPr/>
      <dgm:t>
        <a:bodyPr/>
        <a:lstStyle/>
        <a:p>
          <a:endParaRPr lang="it-IT"/>
        </a:p>
      </dgm:t>
    </dgm:pt>
    <dgm:pt modelId="{69609502-7F80-4AB4-93E9-51F7E608C56B}" type="sibTrans" cxnId="{4D0C53F3-8DBC-4C43-B490-CEF96AC9FBDA}">
      <dgm:prSet/>
      <dgm:spPr/>
      <dgm:t>
        <a:bodyPr/>
        <a:lstStyle/>
        <a:p>
          <a:endParaRPr lang="it-IT"/>
        </a:p>
      </dgm:t>
    </dgm:pt>
    <dgm:pt modelId="{D8F4A5AE-C3FA-4ACC-B298-6ECD2135B553}">
      <dgm:prSet custT="1"/>
      <dgm:spPr/>
      <dgm:t>
        <a:bodyPr/>
        <a:lstStyle/>
        <a:p>
          <a:pPr rtl="0"/>
          <a:r>
            <a:rPr lang="it-IT" sz="2000" dirty="0">
              <a:solidFill>
                <a:srgbClr val="FF0000"/>
              </a:solidFill>
            </a:rPr>
            <a:t>Danno del nervo ottico</a:t>
          </a:r>
        </a:p>
      </dgm:t>
    </dgm:pt>
    <dgm:pt modelId="{AA3FE86F-19FD-49BB-999E-CF2A7D342285}" type="parTrans" cxnId="{254F7D9A-BC65-443E-BC69-7700F69B7154}">
      <dgm:prSet/>
      <dgm:spPr/>
      <dgm:t>
        <a:bodyPr/>
        <a:lstStyle/>
        <a:p>
          <a:endParaRPr lang="it-IT"/>
        </a:p>
      </dgm:t>
    </dgm:pt>
    <dgm:pt modelId="{E97EDB35-210C-4DA4-BCC6-659B2A557367}" type="sibTrans" cxnId="{254F7D9A-BC65-443E-BC69-7700F69B7154}">
      <dgm:prSet/>
      <dgm:spPr/>
      <dgm:t>
        <a:bodyPr/>
        <a:lstStyle/>
        <a:p>
          <a:endParaRPr lang="it-IT"/>
        </a:p>
      </dgm:t>
    </dgm:pt>
    <dgm:pt modelId="{6CEAD657-6D35-4090-B5E5-7860D1E0F66F}" type="pres">
      <dgm:prSet presAssocID="{8BF45A1F-74A5-4B5A-AEDD-C9B5DBBD6295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it-IT"/>
        </a:p>
      </dgm:t>
    </dgm:pt>
    <dgm:pt modelId="{5F9B83EB-A030-4B46-B141-4D34B38BA08C}" type="pres">
      <dgm:prSet presAssocID="{F4744808-D0BB-4A65-88D8-8CD7CA5E48B8}" presName="boxAndChildren" presStyleCnt="0"/>
      <dgm:spPr/>
    </dgm:pt>
    <dgm:pt modelId="{B2C3CA5D-2689-4AF8-910E-7A88EA436573}" type="pres">
      <dgm:prSet presAssocID="{F4744808-D0BB-4A65-88D8-8CD7CA5E48B8}" presName="parentTextBox" presStyleLbl="node1" presStyleIdx="0" presStyleCnt="3"/>
      <dgm:spPr/>
      <dgm:t>
        <a:bodyPr/>
        <a:lstStyle/>
        <a:p>
          <a:endParaRPr lang="it-IT"/>
        </a:p>
      </dgm:t>
    </dgm:pt>
    <dgm:pt modelId="{5C42D6EB-5CA6-4098-945A-2848C0A8F711}" type="pres">
      <dgm:prSet presAssocID="{F4744808-D0BB-4A65-88D8-8CD7CA5E48B8}" presName="entireBox" presStyleLbl="node1" presStyleIdx="0" presStyleCnt="3"/>
      <dgm:spPr/>
      <dgm:t>
        <a:bodyPr/>
        <a:lstStyle/>
        <a:p>
          <a:endParaRPr lang="it-IT"/>
        </a:p>
      </dgm:t>
    </dgm:pt>
    <dgm:pt modelId="{C2057D1D-F9C7-4289-A488-44C88A0166DA}" type="pres">
      <dgm:prSet presAssocID="{F4744808-D0BB-4A65-88D8-8CD7CA5E48B8}" presName="descendantBox" presStyleCnt="0"/>
      <dgm:spPr/>
    </dgm:pt>
    <dgm:pt modelId="{B447F86A-A4B3-4EBE-BF37-4E5185807C4C}" type="pres">
      <dgm:prSet presAssocID="{51435091-BED2-41A9-AE5F-DB7A48804D54}" presName="childTextBox" presStyleLbl="fgAccFollowNode1" presStyleIdx="0" presStyleCnt="6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8D44074E-D7A0-43B7-8F4F-319CCD2E0B10}" type="pres">
      <dgm:prSet presAssocID="{D8F4A5AE-C3FA-4ACC-B298-6ECD2135B553}" presName="childTextBox" presStyleLbl="fgAccFollowNode1" presStyleIdx="1" presStyleCnt="6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A311B257-87B5-4B9B-9659-56AF78A03BA1}" type="pres">
      <dgm:prSet presAssocID="{F722191C-596E-4507-983B-439741E7770C}" presName="childTextBox" presStyleLbl="fgAccFollowNode1" presStyleIdx="2" presStyleCnt="6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65B0D7F4-792D-42BD-9982-404CA2213D86}" type="pres">
      <dgm:prSet presAssocID="{3834CE6F-0ECF-48FF-BDE8-7D2E4AE89EF0}" presName="sp" presStyleCnt="0"/>
      <dgm:spPr/>
    </dgm:pt>
    <dgm:pt modelId="{B74BC668-97D0-49DC-809A-19595B23F96F}" type="pres">
      <dgm:prSet presAssocID="{40B066C9-41CC-4508-8F1E-F23E2DFCA53B}" presName="arrowAndChildren" presStyleCnt="0"/>
      <dgm:spPr/>
    </dgm:pt>
    <dgm:pt modelId="{D42A5D24-95DF-4E91-B0F1-B78C85AF44A6}" type="pres">
      <dgm:prSet presAssocID="{40B066C9-41CC-4508-8F1E-F23E2DFCA53B}" presName="parentTextArrow" presStyleLbl="node1" presStyleIdx="0" presStyleCnt="3"/>
      <dgm:spPr/>
      <dgm:t>
        <a:bodyPr/>
        <a:lstStyle/>
        <a:p>
          <a:endParaRPr lang="it-IT"/>
        </a:p>
      </dgm:t>
    </dgm:pt>
    <dgm:pt modelId="{5FA30473-E540-497C-86E6-DFE34186D9A2}" type="pres">
      <dgm:prSet presAssocID="{40B066C9-41CC-4508-8F1E-F23E2DFCA53B}" presName="arrow" presStyleLbl="node1" presStyleIdx="1" presStyleCnt="3"/>
      <dgm:spPr/>
      <dgm:t>
        <a:bodyPr/>
        <a:lstStyle/>
        <a:p>
          <a:endParaRPr lang="it-IT"/>
        </a:p>
      </dgm:t>
    </dgm:pt>
    <dgm:pt modelId="{CA0D3E54-A650-4DA4-B3F0-510E12853E7E}" type="pres">
      <dgm:prSet presAssocID="{40B066C9-41CC-4508-8F1E-F23E2DFCA53B}" presName="descendantArrow" presStyleCnt="0"/>
      <dgm:spPr/>
    </dgm:pt>
    <dgm:pt modelId="{01BD5341-94C5-4CB1-8E8A-0F7775440CC1}" type="pres">
      <dgm:prSet presAssocID="{97A4F677-BFEF-484A-9E9F-B3CE0989EE8E}" presName="childTextArrow" presStyleLbl="fgAccFollowNode1" presStyleIdx="3" presStyleCnt="6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290F2250-3680-4D05-BD88-7FC9763D17C4}" type="pres">
      <dgm:prSet presAssocID="{4D764213-8BF7-4D28-9C20-51C6B36BCF18}" presName="childTextArrow" presStyleLbl="fgAccFollowNode1" presStyleIdx="4" presStyleCnt="6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3662E110-3C99-4679-874A-CFE7440DA478}" type="pres">
      <dgm:prSet presAssocID="{B09CC73C-DCC1-4A62-BFF1-5D77285AD6C1}" presName="sp" presStyleCnt="0"/>
      <dgm:spPr/>
    </dgm:pt>
    <dgm:pt modelId="{96C17080-C479-403C-88AE-0D20CF23198B}" type="pres">
      <dgm:prSet presAssocID="{849695D8-0B21-4E79-8DA5-096B7E0FEE0A}" presName="arrowAndChildren" presStyleCnt="0"/>
      <dgm:spPr/>
    </dgm:pt>
    <dgm:pt modelId="{EEE1A8AC-CA07-4057-BB8E-85337DE75801}" type="pres">
      <dgm:prSet presAssocID="{849695D8-0B21-4E79-8DA5-096B7E0FEE0A}" presName="parentTextArrow" presStyleLbl="node1" presStyleIdx="1" presStyleCnt="3"/>
      <dgm:spPr/>
      <dgm:t>
        <a:bodyPr/>
        <a:lstStyle/>
        <a:p>
          <a:endParaRPr lang="it-IT"/>
        </a:p>
      </dgm:t>
    </dgm:pt>
    <dgm:pt modelId="{5AD82AE2-1D94-4BD4-87F8-122B9BFA8C89}" type="pres">
      <dgm:prSet presAssocID="{849695D8-0B21-4E79-8DA5-096B7E0FEE0A}" presName="arrow" presStyleLbl="node1" presStyleIdx="2" presStyleCnt="3"/>
      <dgm:spPr/>
      <dgm:t>
        <a:bodyPr/>
        <a:lstStyle/>
        <a:p>
          <a:endParaRPr lang="it-IT"/>
        </a:p>
      </dgm:t>
    </dgm:pt>
    <dgm:pt modelId="{37625F23-E4E9-4124-A8E1-1A940FF90D81}" type="pres">
      <dgm:prSet presAssocID="{849695D8-0B21-4E79-8DA5-096B7E0FEE0A}" presName="descendantArrow" presStyleCnt="0"/>
      <dgm:spPr/>
    </dgm:pt>
    <dgm:pt modelId="{D32B192C-C8AC-4F5F-893B-3FC9DA1C9028}" type="pres">
      <dgm:prSet presAssocID="{F1098D84-B970-4557-B50A-EF2C38A56750}" presName="childTextArrow" presStyleLbl="fgAccFollowNode1" presStyleIdx="5" presStyleCnt="6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</dgm:ptLst>
  <dgm:cxnLst>
    <dgm:cxn modelId="{6C4F47F0-67B8-4911-A89C-C8D109AA7B72}" srcId="{F4744808-D0BB-4A65-88D8-8CD7CA5E48B8}" destId="{F722191C-596E-4507-983B-439741E7770C}" srcOrd="2" destOrd="0" parTransId="{84322548-3B65-44C8-A5D1-7567C2A83628}" sibTransId="{EE642BEF-6390-4CEF-8AF0-607DF9F426A6}"/>
    <dgm:cxn modelId="{74ADCB60-38AA-46DF-8BAD-90C96340E31F}" type="presOf" srcId="{40B066C9-41CC-4508-8F1E-F23E2DFCA53B}" destId="{D42A5D24-95DF-4E91-B0F1-B78C85AF44A6}" srcOrd="0" destOrd="0" presId="urn:microsoft.com/office/officeart/2005/8/layout/process4"/>
    <dgm:cxn modelId="{83F2F05A-B91B-4F59-9E81-4AA07AAFF378}" type="presOf" srcId="{F722191C-596E-4507-983B-439741E7770C}" destId="{A311B257-87B5-4B9B-9659-56AF78A03BA1}" srcOrd="0" destOrd="0" presId="urn:microsoft.com/office/officeart/2005/8/layout/process4"/>
    <dgm:cxn modelId="{123D3BF4-5057-4008-8A76-0D799B2D843E}" srcId="{849695D8-0B21-4E79-8DA5-096B7E0FEE0A}" destId="{F1098D84-B970-4557-B50A-EF2C38A56750}" srcOrd="0" destOrd="0" parTransId="{E0D99F1F-EA25-42AA-8ED2-F15DECEEB93E}" sibTransId="{122A0ABC-C973-419C-96B1-30741B5E994F}"/>
    <dgm:cxn modelId="{77002A65-8C6F-428A-96D7-82D1E49CE6A9}" type="presOf" srcId="{F4744808-D0BB-4A65-88D8-8CD7CA5E48B8}" destId="{5C42D6EB-5CA6-4098-945A-2848C0A8F711}" srcOrd="1" destOrd="0" presId="urn:microsoft.com/office/officeart/2005/8/layout/process4"/>
    <dgm:cxn modelId="{51918C9A-70A3-4364-8A6D-121C8786BA31}" type="presOf" srcId="{51435091-BED2-41A9-AE5F-DB7A48804D54}" destId="{B447F86A-A4B3-4EBE-BF37-4E5185807C4C}" srcOrd="0" destOrd="0" presId="urn:microsoft.com/office/officeart/2005/8/layout/process4"/>
    <dgm:cxn modelId="{A9DA2C4B-330A-4348-A418-86BFE7D57BBA}" srcId="{40B066C9-41CC-4508-8F1E-F23E2DFCA53B}" destId="{97A4F677-BFEF-484A-9E9F-B3CE0989EE8E}" srcOrd="0" destOrd="0" parTransId="{051D0E60-53A6-4075-9AE7-EF65EE1EC351}" sibTransId="{59FF08EF-1D02-4555-9BDD-5B854E2799D1}"/>
    <dgm:cxn modelId="{1C1E0C0B-523B-4EE6-B935-6F01EDAC0A67}" type="presOf" srcId="{40B066C9-41CC-4508-8F1E-F23E2DFCA53B}" destId="{5FA30473-E540-497C-86E6-DFE34186D9A2}" srcOrd="1" destOrd="0" presId="urn:microsoft.com/office/officeart/2005/8/layout/process4"/>
    <dgm:cxn modelId="{254F7D9A-BC65-443E-BC69-7700F69B7154}" srcId="{F4744808-D0BB-4A65-88D8-8CD7CA5E48B8}" destId="{D8F4A5AE-C3FA-4ACC-B298-6ECD2135B553}" srcOrd="1" destOrd="0" parTransId="{AA3FE86F-19FD-49BB-999E-CF2A7D342285}" sibTransId="{E97EDB35-210C-4DA4-BCC6-659B2A557367}"/>
    <dgm:cxn modelId="{0B337796-275A-4771-8ABE-09CF1B422FB8}" type="presOf" srcId="{8BF45A1F-74A5-4B5A-AEDD-C9B5DBBD6295}" destId="{6CEAD657-6D35-4090-B5E5-7860D1E0F66F}" srcOrd="0" destOrd="0" presId="urn:microsoft.com/office/officeart/2005/8/layout/process4"/>
    <dgm:cxn modelId="{4D0C53F3-8DBC-4C43-B490-CEF96AC9FBDA}" srcId="{40B066C9-41CC-4508-8F1E-F23E2DFCA53B}" destId="{4D764213-8BF7-4D28-9C20-51C6B36BCF18}" srcOrd="1" destOrd="0" parTransId="{FDF8CAB5-E492-4795-B59B-B4D97E8BA910}" sibTransId="{69609502-7F80-4AB4-93E9-51F7E608C56B}"/>
    <dgm:cxn modelId="{E216CA39-1689-48F1-8148-96855713FF2B}" type="presOf" srcId="{97A4F677-BFEF-484A-9E9F-B3CE0989EE8E}" destId="{01BD5341-94C5-4CB1-8E8A-0F7775440CC1}" srcOrd="0" destOrd="0" presId="urn:microsoft.com/office/officeart/2005/8/layout/process4"/>
    <dgm:cxn modelId="{C46076A9-047B-4A2D-A14A-E4DF750073CD}" srcId="{8BF45A1F-74A5-4B5A-AEDD-C9B5DBBD6295}" destId="{F4744808-D0BB-4A65-88D8-8CD7CA5E48B8}" srcOrd="2" destOrd="0" parTransId="{C8D43040-94AC-4281-B4E8-6B6137A1E664}" sibTransId="{1CAA203D-2483-434C-B9AA-8C3F20814E17}"/>
    <dgm:cxn modelId="{FBE42D3E-D3B1-47AA-A293-163278ACD214}" srcId="{8BF45A1F-74A5-4B5A-AEDD-C9B5DBBD6295}" destId="{849695D8-0B21-4E79-8DA5-096B7E0FEE0A}" srcOrd="0" destOrd="0" parTransId="{C030D43A-0A51-467C-8E41-555B2F33ED3A}" sibTransId="{B09CC73C-DCC1-4A62-BFF1-5D77285AD6C1}"/>
    <dgm:cxn modelId="{95BEC0FE-2D95-4325-A6E8-5614ED69BC59}" srcId="{8BF45A1F-74A5-4B5A-AEDD-C9B5DBBD6295}" destId="{40B066C9-41CC-4508-8F1E-F23E2DFCA53B}" srcOrd="1" destOrd="0" parTransId="{02441E72-F59E-45B0-864D-024DA656EF13}" sibTransId="{3834CE6F-0ECF-48FF-BDE8-7D2E4AE89EF0}"/>
    <dgm:cxn modelId="{E951BFBA-E3BE-4586-BC3A-E6BEDC82EAD1}" type="presOf" srcId="{F1098D84-B970-4557-B50A-EF2C38A56750}" destId="{D32B192C-C8AC-4F5F-893B-3FC9DA1C9028}" srcOrd="0" destOrd="0" presId="urn:microsoft.com/office/officeart/2005/8/layout/process4"/>
    <dgm:cxn modelId="{70AEEDC2-524E-40E0-91C8-9184F0EDAE38}" type="presOf" srcId="{4D764213-8BF7-4D28-9C20-51C6B36BCF18}" destId="{290F2250-3680-4D05-BD88-7FC9763D17C4}" srcOrd="0" destOrd="0" presId="urn:microsoft.com/office/officeart/2005/8/layout/process4"/>
    <dgm:cxn modelId="{77909BFF-3319-40B8-947A-B86BF8B49877}" type="presOf" srcId="{849695D8-0B21-4E79-8DA5-096B7E0FEE0A}" destId="{5AD82AE2-1D94-4BD4-87F8-122B9BFA8C89}" srcOrd="1" destOrd="0" presId="urn:microsoft.com/office/officeart/2005/8/layout/process4"/>
    <dgm:cxn modelId="{43C8B9EB-8AC2-4DF6-A14F-BF78FDFE9928}" type="presOf" srcId="{849695D8-0B21-4E79-8DA5-096B7E0FEE0A}" destId="{EEE1A8AC-CA07-4057-BB8E-85337DE75801}" srcOrd="0" destOrd="0" presId="urn:microsoft.com/office/officeart/2005/8/layout/process4"/>
    <dgm:cxn modelId="{F142FB19-EB77-4899-B55F-1FA33AEE45BA}" type="presOf" srcId="{F4744808-D0BB-4A65-88D8-8CD7CA5E48B8}" destId="{B2C3CA5D-2689-4AF8-910E-7A88EA436573}" srcOrd="0" destOrd="0" presId="urn:microsoft.com/office/officeart/2005/8/layout/process4"/>
    <dgm:cxn modelId="{73A71143-2752-4FFC-AB47-DD70289C22CC}" srcId="{F4744808-D0BB-4A65-88D8-8CD7CA5E48B8}" destId="{51435091-BED2-41A9-AE5F-DB7A48804D54}" srcOrd="0" destOrd="0" parTransId="{41CC499E-E53D-4DB0-9A5C-7DD39901DBF8}" sibTransId="{570745F4-EB98-48FF-B89E-C27CFA262D0D}"/>
    <dgm:cxn modelId="{317E2590-37E2-4750-A2A1-B171C8776B4A}" type="presOf" srcId="{D8F4A5AE-C3FA-4ACC-B298-6ECD2135B553}" destId="{8D44074E-D7A0-43B7-8F4F-319CCD2E0B10}" srcOrd="0" destOrd="0" presId="urn:microsoft.com/office/officeart/2005/8/layout/process4"/>
    <dgm:cxn modelId="{71535F88-B979-47D2-BC9A-365AC0D44B7A}" type="presParOf" srcId="{6CEAD657-6D35-4090-B5E5-7860D1E0F66F}" destId="{5F9B83EB-A030-4B46-B141-4D34B38BA08C}" srcOrd="0" destOrd="0" presId="urn:microsoft.com/office/officeart/2005/8/layout/process4"/>
    <dgm:cxn modelId="{FABC14E8-A206-43F3-8E45-7F5EAC24466E}" type="presParOf" srcId="{5F9B83EB-A030-4B46-B141-4D34B38BA08C}" destId="{B2C3CA5D-2689-4AF8-910E-7A88EA436573}" srcOrd="0" destOrd="0" presId="urn:microsoft.com/office/officeart/2005/8/layout/process4"/>
    <dgm:cxn modelId="{545B214F-42A7-4E90-9197-49DFB10F5F2F}" type="presParOf" srcId="{5F9B83EB-A030-4B46-B141-4D34B38BA08C}" destId="{5C42D6EB-5CA6-4098-945A-2848C0A8F711}" srcOrd="1" destOrd="0" presId="urn:microsoft.com/office/officeart/2005/8/layout/process4"/>
    <dgm:cxn modelId="{3FFE06ED-F638-4485-BF66-EC016DDB0995}" type="presParOf" srcId="{5F9B83EB-A030-4B46-B141-4D34B38BA08C}" destId="{C2057D1D-F9C7-4289-A488-44C88A0166DA}" srcOrd="2" destOrd="0" presId="urn:microsoft.com/office/officeart/2005/8/layout/process4"/>
    <dgm:cxn modelId="{04BC6EB6-2D89-4741-98BE-B2971C62A9AC}" type="presParOf" srcId="{C2057D1D-F9C7-4289-A488-44C88A0166DA}" destId="{B447F86A-A4B3-4EBE-BF37-4E5185807C4C}" srcOrd="0" destOrd="0" presId="urn:microsoft.com/office/officeart/2005/8/layout/process4"/>
    <dgm:cxn modelId="{6CD9D393-923F-45C1-A457-7C49116D0D44}" type="presParOf" srcId="{C2057D1D-F9C7-4289-A488-44C88A0166DA}" destId="{8D44074E-D7A0-43B7-8F4F-319CCD2E0B10}" srcOrd="1" destOrd="0" presId="urn:microsoft.com/office/officeart/2005/8/layout/process4"/>
    <dgm:cxn modelId="{918470E2-BDC6-47A0-882E-25A9BF653068}" type="presParOf" srcId="{C2057D1D-F9C7-4289-A488-44C88A0166DA}" destId="{A311B257-87B5-4B9B-9659-56AF78A03BA1}" srcOrd="2" destOrd="0" presId="urn:microsoft.com/office/officeart/2005/8/layout/process4"/>
    <dgm:cxn modelId="{E9F27351-4F91-4847-A6F3-1CFE9F2B6015}" type="presParOf" srcId="{6CEAD657-6D35-4090-B5E5-7860D1E0F66F}" destId="{65B0D7F4-792D-42BD-9982-404CA2213D86}" srcOrd="1" destOrd="0" presId="urn:microsoft.com/office/officeart/2005/8/layout/process4"/>
    <dgm:cxn modelId="{5B1CB906-C6F5-405D-888E-E8C52859DD0A}" type="presParOf" srcId="{6CEAD657-6D35-4090-B5E5-7860D1E0F66F}" destId="{B74BC668-97D0-49DC-809A-19595B23F96F}" srcOrd="2" destOrd="0" presId="urn:microsoft.com/office/officeart/2005/8/layout/process4"/>
    <dgm:cxn modelId="{473CE54C-B340-4AF6-A59F-1A91C35E32A2}" type="presParOf" srcId="{B74BC668-97D0-49DC-809A-19595B23F96F}" destId="{D42A5D24-95DF-4E91-B0F1-B78C85AF44A6}" srcOrd="0" destOrd="0" presId="urn:microsoft.com/office/officeart/2005/8/layout/process4"/>
    <dgm:cxn modelId="{A03FD984-3978-48F0-AB4D-8AFF9C689433}" type="presParOf" srcId="{B74BC668-97D0-49DC-809A-19595B23F96F}" destId="{5FA30473-E540-497C-86E6-DFE34186D9A2}" srcOrd="1" destOrd="0" presId="urn:microsoft.com/office/officeart/2005/8/layout/process4"/>
    <dgm:cxn modelId="{BFEA52D2-06F3-484C-BB21-C23A4DB9953F}" type="presParOf" srcId="{B74BC668-97D0-49DC-809A-19595B23F96F}" destId="{CA0D3E54-A650-4DA4-B3F0-510E12853E7E}" srcOrd="2" destOrd="0" presId="urn:microsoft.com/office/officeart/2005/8/layout/process4"/>
    <dgm:cxn modelId="{222A66DA-6108-4D07-ABAC-921DA4A0E13B}" type="presParOf" srcId="{CA0D3E54-A650-4DA4-B3F0-510E12853E7E}" destId="{01BD5341-94C5-4CB1-8E8A-0F7775440CC1}" srcOrd="0" destOrd="0" presId="urn:microsoft.com/office/officeart/2005/8/layout/process4"/>
    <dgm:cxn modelId="{50A4E010-1098-414C-BCBE-B240D9ED1693}" type="presParOf" srcId="{CA0D3E54-A650-4DA4-B3F0-510E12853E7E}" destId="{290F2250-3680-4D05-BD88-7FC9763D17C4}" srcOrd="1" destOrd="0" presId="urn:microsoft.com/office/officeart/2005/8/layout/process4"/>
    <dgm:cxn modelId="{C3137E81-AAEB-44A1-8470-FD0BBFCD74E9}" type="presParOf" srcId="{6CEAD657-6D35-4090-B5E5-7860D1E0F66F}" destId="{3662E110-3C99-4679-874A-CFE7440DA478}" srcOrd="3" destOrd="0" presId="urn:microsoft.com/office/officeart/2005/8/layout/process4"/>
    <dgm:cxn modelId="{E6F87855-329C-41DB-B9F3-26F96B359E96}" type="presParOf" srcId="{6CEAD657-6D35-4090-B5E5-7860D1E0F66F}" destId="{96C17080-C479-403C-88AE-0D20CF23198B}" srcOrd="4" destOrd="0" presId="urn:microsoft.com/office/officeart/2005/8/layout/process4"/>
    <dgm:cxn modelId="{EFA14D74-5940-4C91-BDF3-2FF1B50AC991}" type="presParOf" srcId="{96C17080-C479-403C-88AE-0D20CF23198B}" destId="{EEE1A8AC-CA07-4057-BB8E-85337DE75801}" srcOrd="0" destOrd="0" presId="urn:microsoft.com/office/officeart/2005/8/layout/process4"/>
    <dgm:cxn modelId="{B1B50D6A-94CB-4DAC-99D8-23D4B27A87C5}" type="presParOf" srcId="{96C17080-C479-403C-88AE-0D20CF23198B}" destId="{5AD82AE2-1D94-4BD4-87F8-122B9BFA8C89}" srcOrd="1" destOrd="0" presId="urn:microsoft.com/office/officeart/2005/8/layout/process4"/>
    <dgm:cxn modelId="{85824531-A3A1-420D-856C-903F2190949F}" type="presParOf" srcId="{96C17080-C479-403C-88AE-0D20CF23198B}" destId="{37625F23-E4E9-4124-A8E1-1A940FF90D81}" srcOrd="2" destOrd="0" presId="urn:microsoft.com/office/officeart/2005/8/layout/process4"/>
    <dgm:cxn modelId="{F29F7074-58F8-41A1-844C-8F6652424326}" type="presParOf" srcId="{37625F23-E4E9-4124-A8E1-1A940FF90D81}" destId="{D32B192C-C8AC-4F5F-893B-3FC9DA1C9028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process5">
  <dgm:title val=""/>
  <dgm:desc val=""/>
  <dgm:catLst>
    <dgm:cat type="process" pri="1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revDir"/>
          <dgm:param type="bkpt" val="endCnv"/>
        </dgm:alg>
      </dgm:if>
      <dgm:else name="Name2">
        <dgm:alg type="snake">
          <dgm:param type="grDir" val="tR"/>
          <dgm:param type="flowDir" val="row"/>
          <dgm:param type="contDir" val="rev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4"/>
      <dgm:constr type="sp" refType="w" refFor="ch" refForName="sibTrans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2#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3d2#3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3d2#4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image" Target="../media/image36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1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74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5053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20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5053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noProof="0" dirty="0"/>
              <a:t>Fare clic per modificare gli stili del testo dello schema</a:t>
            </a:r>
          </a:p>
          <a:p>
            <a:pPr lvl="1"/>
            <a:r>
              <a:rPr lang="it-IT" noProof="0" dirty="0"/>
              <a:t>Secondo livello</a:t>
            </a:r>
          </a:p>
          <a:p>
            <a:pPr lvl="2"/>
            <a:r>
              <a:rPr lang="it-IT" noProof="0" dirty="0"/>
              <a:t>Terzo livello</a:t>
            </a:r>
          </a:p>
          <a:p>
            <a:pPr lvl="3"/>
            <a:r>
              <a:rPr lang="it-IT" noProof="0" dirty="0"/>
              <a:t>Quarto livello</a:t>
            </a:r>
          </a:p>
          <a:p>
            <a:pPr lvl="4"/>
            <a:r>
              <a:rPr lang="it-IT" noProof="0" dirty="0"/>
              <a:t>Quinto livello</a:t>
            </a:r>
          </a:p>
        </p:txBody>
      </p:sp>
      <p:sp>
        <p:nvSpPr>
          <p:cNvPr id="15053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5053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E3B5DD48-CDE8-41A3-948A-C5B7CDAEE542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81C77EE-88A0-40BC-8951-1C83E10CF8BE}" type="slidenum">
              <a:rPr lang="en-US" altLang="en-US" u="sng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9</a:t>
            </a:fld>
            <a:endParaRPr lang="en-US" altLang="en-US" u="sng">
              <a:latin typeface="Arial" panose="020B0604020202020204" pitchFamily="34" charset="0"/>
            </a:endParaRPr>
          </a:p>
        </p:txBody>
      </p:sp>
      <p:sp>
        <p:nvSpPr>
          <p:cNvPr id="14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143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GB" alt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D8882DD-8318-435A-9271-C7484E2A3E47}" type="slidenum">
              <a:rPr lang="it-IT" altLang="it-IT"/>
              <a:pPr>
                <a:spcBef>
                  <a:spcPct val="0"/>
                </a:spcBef>
              </a:pPr>
              <a:t>12</a:t>
            </a:fld>
            <a:endParaRPr lang="it-IT" altLang="it-IT"/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it-IT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09A2925-F026-41D0-BB04-6CFE2085DAA9}" type="slidenum">
              <a:rPr lang="it-IT" altLang="it-IT"/>
              <a:pPr>
                <a:spcBef>
                  <a:spcPct val="0"/>
                </a:spcBef>
              </a:pPr>
              <a:t>37</a:t>
            </a:fld>
            <a:endParaRPr lang="it-IT" altLang="it-IT"/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it-IT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C1ED9BD-9F35-4E5A-9AB9-653EA784CADA}" type="slidenum">
              <a:rPr lang="it-IT" altLang="it-IT"/>
              <a:pPr>
                <a:spcBef>
                  <a:spcPct val="0"/>
                </a:spcBef>
              </a:pPr>
              <a:t>38</a:t>
            </a:fld>
            <a:endParaRPr lang="it-IT" altLang="it-IT"/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it-IT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4342EDE-3D12-459F-AB9D-2C543051C7CF}" type="slidenum">
              <a:rPr lang="it-IT" altLang="it-IT"/>
              <a:pPr>
                <a:spcBef>
                  <a:spcPct val="0"/>
                </a:spcBef>
              </a:pPr>
              <a:t>69</a:t>
            </a:fld>
            <a:endParaRPr lang="it-IT" altLang="it-IT"/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just">
              <a:lnSpc>
                <a:spcPts val="1700"/>
              </a:lnSpc>
              <a:spcBef>
                <a:spcPct val="0"/>
              </a:spcBef>
            </a:pPr>
            <a:r>
              <a:rPr lang="it-IT" altLang="it-IT"/>
              <a:t>Nello studio AGIS è stata studiata la correlazione fra controllo della PIO dopo intervento chirurgico per glaucoma e deterioramento del campo visivo.</a:t>
            </a:r>
          </a:p>
          <a:p>
            <a:pPr algn="just">
              <a:lnSpc>
                <a:spcPts val="1700"/>
              </a:lnSpc>
              <a:spcBef>
                <a:spcPct val="0"/>
              </a:spcBef>
            </a:pPr>
            <a:r>
              <a:rPr lang="it-IT" altLang="it-IT"/>
              <a:t>La seconda analisi, denominata “Associative Analysis”, ha preso in esame 586 occhi, suddivisi in 4 gruppi in base alla percentuale di occhi che presentavano una PIO inferiore a 18 mmHg durante le visite semestrali effettuate negli oltre 6 anni di follow-up, per valutare le variazioni rispetto al basale del punteggio del difetto del campo visivo.</a:t>
            </a:r>
          </a:p>
          <a:p>
            <a:pPr algn="just">
              <a:lnSpc>
                <a:spcPts val="1700"/>
              </a:lnSpc>
              <a:spcBef>
                <a:spcPct val="0"/>
              </a:spcBef>
            </a:pPr>
            <a:r>
              <a:rPr lang="it-IT" altLang="it-IT"/>
              <a:t>Lo studio AGIS ha dimostrato che una PIO bassa e basse fluttuazioni della PIO sono associate ad una riduzione della progressione della perdita di campo visivo nel glaucoma avanzato</a:t>
            </a:r>
            <a:r>
              <a:rPr lang="it-IT" altLang="it-IT" baseline="54000"/>
              <a:t>(1,2)</a:t>
            </a:r>
          </a:p>
          <a:p>
            <a:pPr algn="just"/>
            <a:endParaRPr lang="it-IT" altLang="it-IT"/>
          </a:p>
          <a:p>
            <a:pPr algn="just"/>
            <a:endParaRPr lang="it-IT" altLang="it-IT"/>
          </a:p>
          <a:p>
            <a:pPr algn="just">
              <a:spcBef>
                <a:spcPct val="0"/>
              </a:spcBef>
            </a:pPr>
            <a:r>
              <a:rPr lang="it-IT" altLang="it-IT" sz="900"/>
              <a:t>1. Linee Guida EGS 2003; Ch. Intro 8</a:t>
            </a:r>
          </a:p>
          <a:p>
            <a:pPr algn="just">
              <a:spcBef>
                <a:spcPct val="0"/>
              </a:spcBef>
            </a:pPr>
            <a:r>
              <a:rPr lang="it-IT" altLang="it-IT" sz="900"/>
              <a:t>2. Modificata da AGIS Investigators. Am J Ophthalmol 2000;130:429-440</a:t>
            </a:r>
          </a:p>
          <a:p>
            <a:pPr algn="just"/>
            <a:endParaRPr lang="it-IT" altLang="it-IT" sz="9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045F59-C546-4532-A08F-5A3BC7A71C5A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xmlns="" val="42819138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879A18-0A13-488B-9053-13202CB43745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xmlns="" val="2299551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84BF42-6B42-4003-A3FB-350EF823FD02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xmlns="" val="38740292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olo, contenuto e 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contenuto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9E5B92-5F40-4925-A81C-9F04A65C0697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xmlns="" val="36461737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olo, testo e 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contenuto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8FB865-3F46-4207-B46E-2AC97D311BCA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xmlns="" val="241804940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olo, test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95CC34-769E-4175-84D8-D7919E03D59B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xmlns="" val="17066380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 preserve="1">
  <p:cSld name="Titolo e testo sopra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8229600" cy="218598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3938588"/>
            <a:ext cx="8229600" cy="2187575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3E3472-288D-4215-8523-FA739F299E8C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xmlns="" val="30131446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olo, testo e Clip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lipArt 3"/>
          <p:cNvSpPr>
            <a:spLocks noGrp="1"/>
          </p:cNvSpPr>
          <p:nvPr>
            <p:ph type="clipArt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endParaRPr lang="it-IT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4F0741-E9B5-4997-A303-35B6F75D66D1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xmlns="" val="36315258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Titolo, contenuto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934359-F5CC-4E32-A7B6-A0A877EE48EF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xmlns="" val="43632878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olo e  contenuto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contenuto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83950C-AD57-4379-B4D9-13EC6973C118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xmlns="" val="9559140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8982ED-3EE9-4335-98A6-D4CDF7905AF4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xmlns="" val="15696101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8DDA8E-D7A7-48C1-B745-AACB3D3EA5D7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xmlns="" val="1670878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25461D-99C4-49BD-9A70-A30F609128CB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xmlns="" val="34814355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DBC3FB-4335-4662-AC6C-35C5D1EA6A6D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xmlns="" val="22320652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CE5A02-EC09-4C73-B0BF-32017860C781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xmlns="" val="15044772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B055A8-0549-4136-9E72-44C05E1BF27A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xmlns="" val="42633509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DB1393-D1B7-4DEB-837A-7A3ACBB672D9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xmlns="" val="14843453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BB4023-A7EA-463B-8497-578E1237C5D1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xmlns="" val="10106483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>
            <a:alpha val="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lo stile del titolo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gli stili del testo dello schema</a:t>
            </a:r>
          </a:p>
          <a:p>
            <a:pPr lvl="1"/>
            <a:r>
              <a:rPr lang="it-IT" altLang="it-IT"/>
              <a:t>Secondo livello</a:t>
            </a:r>
          </a:p>
          <a:p>
            <a:pPr lvl="2"/>
            <a:r>
              <a:rPr lang="it-IT" altLang="it-IT"/>
              <a:t>Terzo livello</a:t>
            </a:r>
          </a:p>
          <a:p>
            <a:pPr lvl="3"/>
            <a:r>
              <a:rPr lang="it-IT" altLang="it-IT"/>
              <a:t>Quarto livello</a:t>
            </a:r>
          </a:p>
          <a:p>
            <a:pPr lvl="4"/>
            <a:r>
              <a:rPr lang="it-IT" altLang="it-IT"/>
              <a:t>Quinto livello</a:t>
            </a:r>
          </a:p>
        </p:txBody>
      </p:sp>
      <p:sp>
        <p:nvSpPr>
          <p:cNvPr id="20480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Calibri" pitchFamily="34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20480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Calibri" pitchFamily="34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20480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7ED8CF64-CA21-471D-8E27-0225E1D8E3F2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  <p:sldLayoutId id="2147483747" r:id="rId12"/>
    <p:sldLayoutId id="2147483748" r:id="rId13"/>
    <p:sldLayoutId id="2147483749" r:id="rId14"/>
    <p:sldLayoutId id="2147483750" r:id="rId15"/>
    <p:sldLayoutId id="2147483751" r:id="rId16"/>
    <p:sldLayoutId id="2147483752" r:id="rId17"/>
    <p:sldLayoutId id="2147483753" r:id="rId18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rebuchet MS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rebuchet MS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rebuchet MS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rebuchet MS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pn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1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.jpeg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7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4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9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8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8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8.jpe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oleObject2.bin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39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1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5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5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7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5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.jpeg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3.v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4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4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4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4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3.jpe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66.jpe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5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5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4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85.jpeg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9.png"/><Relationship Id="rId4" Type="http://schemas.openxmlformats.org/officeDocument/2006/relationships/image" Target="../media/image88.jpeg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1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17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14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4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14375"/>
            <a:ext cx="8229600" cy="1143000"/>
          </a:xfrm>
        </p:spPr>
        <p:txBody>
          <a:bodyPr/>
          <a:lstStyle/>
          <a:p>
            <a:pPr eaLnBrk="1" hangingPunct="1"/>
            <a:r>
              <a:rPr lang="it-IT" altLang="it-IT" sz="4000"/>
              <a:t>Produzione dell’umor acqueo: </a:t>
            </a:r>
            <a:br>
              <a:rPr lang="it-IT" altLang="it-IT" sz="4000"/>
            </a:br>
            <a:r>
              <a:rPr lang="it-IT" altLang="it-IT" sz="4000"/>
              <a:t>corpi ciliari (</a:t>
            </a:r>
            <a:r>
              <a:rPr lang="it-IT" altLang="it-IT" sz="2800"/>
              <a:t>2 </a:t>
            </a:r>
            <a:r>
              <a:rPr lang="en-US" altLang="it-IT" sz="2800"/>
              <a:t>µl al minuto)</a:t>
            </a:r>
            <a:br>
              <a:rPr lang="en-US" altLang="it-IT" sz="2800"/>
            </a:br>
            <a:endParaRPr lang="it-IT" altLang="it-IT" sz="2800"/>
          </a:p>
        </p:txBody>
      </p:sp>
      <p:sp>
        <p:nvSpPr>
          <p:cNvPr id="5123" name="Segnaposto testo 11"/>
          <p:cNvSpPr>
            <a:spLocks noGrp="1"/>
          </p:cNvSpPr>
          <p:nvPr>
            <p:ph type="body" sz="half" idx="1"/>
          </p:nvPr>
        </p:nvSpPr>
        <p:spPr>
          <a:xfrm>
            <a:off x="457200" y="1814513"/>
            <a:ext cx="8229600" cy="2185987"/>
          </a:xfrm>
        </p:spPr>
        <p:txBody>
          <a:bodyPr/>
          <a:lstStyle/>
          <a:p>
            <a:pPr eaLnBrk="1" hangingPunct="1">
              <a:lnSpc>
                <a:spcPct val="150000"/>
              </a:lnSpc>
            </a:pPr>
            <a:r>
              <a:rPr lang="it-IT" altLang="it-IT" sz="2800"/>
              <a:t>Secrezione dall’epitelio (80%)</a:t>
            </a:r>
          </a:p>
          <a:p>
            <a:pPr eaLnBrk="1" hangingPunct="1">
              <a:lnSpc>
                <a:spcPct val="150000"/>
              </a:lnSpc>
            </a:pPr>
            <a:r>
              <a:rPr lang="it-IT" altLang="it-IT" sz="2800"/>
              <a:t>Filtrazione dai capillari (20%)</a:t>
            </a:r>
          </a:p>
          <a:p>
            <a:pPr eaLnBrk="1" hangingPunct="1"/>
            <a:endParaRPr lang="it-IT" altLang="it-IT"/>
          </a:p>
          <a:p>
            <a:pPr eaLnBrk="1" hangingPunct="1"/>
            <a:endParaRPr lang="it-IT" altLang="it-IT"/>
          </a:p>
        </p:txBody>
      </p:sp>
      <p:pic>
        <p:nvPicPr>
          <p:cNvPr id="5124" name="Picture 13" descr="glau1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87" r="987" b="3471"/>
          <a:stretch>
            <a:fillRect/>
          </a:stretch>
        </p:blipFill>
        <p:spPr>
          <a:xfrm>
            <a:off x="1500188" y="3290888"/>
            <a:ext cx="5857875" cy="3281362"/>
          </a:xfrm>
          <a:noFill/>
        </p:spPr>
      </p:pic>
      <p:sp>
        <p:nvSpPr>
          <p:cNvPr id="5125" name="Ovale 4"/>
          <p:cNvSpPr>
            <a:spLocks noChangeArrowheads="1"/>
          </p:cNvSpPr>
          <p:nvPr/>
        </p:nvSpPr>
        <p:spPr bwMode="auto">
          <a:xfrm>
            <a:off x="3786188" y="4929188"/>
            <a:ext cx="1785937" cy="1428750"/>
          </a:xfrm>
          <a:prstGeom prst="ellipse">
            <a:avLst/>
          </a:prstGeom>
          <a:solidFill>
            <a:srgbClr val="FF0000">
              <a:alpha val="0"/>
            </a:srgbClr>
          </a:solidFill>
          <a:ln w="76200" algn="ctr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600">
              <a:latin typeface="Trebuchet MS" panose="020B0603020202020204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4450"/>
            <a:ext cx="8229600" cy="1143000"/>
          </a:xfrm>
        </p:spPr>
        <p:txBody>
          <a:bodyPr/>
          <a:lstStyle/>
          <a:p>
            <a:r>
              <a:rPr lang="en-US" altLang="it-IT" sz="4000"/>
              <a:t>Tonometro di Goldmann</a:t>
            </a:r>
            <a:endParaRPr lang="it-IT" altLang="it-IT" sz="4000"/>
          </a:p>
        </p:txBody>
      </p:sp>
      <p:pic>
        <p:nvPicPr>
          <p:cNvPr id="15363" name="Picture 7" descr="06-0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35165"/>
          <a:stretch>
            <a:fillRect/>
          </a:stretch>
        </p:blipFill>
        <p:spPr bwMode="auto">
          <a:xfrm>
            <a:off x="5219700" y="1428750"/>
            <a:ext cx="2533650" cy="221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9" descr="06-0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4313" y="4138613"/>
            <a:ext cx="2714625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13" descr="06-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32125" y="4143375"/>
            <a:ext cx="2725738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6" name="Picture 6" descr="http://www.helsinki.fi/laak/silk/opetus/paja98/kaari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43625" y="4143375"/>
            <a:ext cx="2182813" cy="2151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7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33450" y="1196975"/>
            <a:ext cx="3462338" cy="267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olo 1"/>
          <p:cNvSpPr>
            <a:spLocks noGrp="1"/>
          </p:cNvSpPr>
          <p:nvPr>
            <p:ph type="title"/>
          </p:nvPr>
        </p:nvSpPr>
        <p:spPr>
          <a:xfrm>
            <a:off x="395288" y="836613"/>
            <a:ext cx="8229600" cy="1143000"/>
          </a:xfrm>
        </p:spPr>
        <p:txBody>
          <a:bodyPr/>
          <a:lstStyle/>
          <a:p>
            <a:r>
              <a:rPr lang="it-IT" altLang="it-IT" sz="4000" b="1"/>
              <a:t>Valore normale della </a:t>
            </a:r>
            <a:br>
              <a:rPr lang="it-IT" altLang="it-IT" sz="4000" b="1"/>
            </a:br>
            <a:r>
              <a:rPr lang="it-IT" altLang="it-IT" sz="4000" b="1"/>
              <a:t>pressione oculare (IOP): </a:t>
            </a:r>
            <a:br>
              <a:rPr lang="it-IT" altLang="it-IT" sz="4000" b="1"/>
            </a:br>
            <a:r>
              <a:rPr lang="it-IT" altLang="it-IT" sz="4000" b="1">
                <a:solidFill>
                  <a:schemeClr val="tx1"/>
                </a:solidFill>
              </a:rPr>
              <a:t>15,4 </a:t>
            </a:r>
            <a:r>
              <a:rPr lang="it-IT" altLang="it-IT" sz="4000" b="1">
                <a:solidFill>
                  <a:schemeClr val="tx1"/>
                </a:solidFill>
                <a:sym typeface="Symbol" panose="05050102010706020507" pitchFamily="18" charset="2"/>
              </a:rPr>
              <a:t> 2,5 </a:t>
            </a:r>
            <a:r>
              <a:rPr lang="it-IT" altLang="it-IT" sz="4000" b="1"/>
              <a:t>mm. Hg</a:t>
            </a:r>
            <a:endParaRPr lang="it-IT" altLang="it-IT" sz="4000"/>
          </a:p>
        </p:txBody>
      </p:sp>
      <p:sp>
        <p:nvSpPr>
          <p:cNvPr id="16387" name="Text Box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8229600" cy="3354388"/>
          </a:xfrm>
        </p:spPr>
        <p:txBody>
          <a:bodyPr>
            <a:spAutoFit/>
          </a:bodyPr>
          <a:lstStyle/>
          <a:p>
            <a:endParaRPr lang="it-IT" altLang="it-IT" sz="3600"/>
          </a:p>
          <a:p>
            <a:endParaRPr lang="it-IT" altLang="it-IT" sz="3600"/>
          </a:p>
          <a:p>
            <a:r>
              <a:rPr lang="it-IT" altLang="it-IT" sz="3600"/>
              <a:t>Valore della IOP:</a:t>
            </a:r>
          </a:p>
          <a:p>
            <a:pPr lvl="1"/>
            <a:r>
              <a:rPr lang="it-IT" altLang="it-IT"/>
              <a:t>Equilibrio tra la quantità di umor acqueo prodotto nell’unità di tempo e quantità eliminata attraverso il sistema di deflusso.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Diagramma 10"/>
          <p:cNvGraphicFramePr/>
          <p:nvPr/>
        </p:nvGraphicFramePr>
        <p:xfrm>
          <a:off x="357158" y="1785926"/>
          <a:ext cx="8358246" cy="40719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7411" name="Titolo 11"/>
          <p:cNvSpPr>
            <a:spLocks noGrp="1"/>
          </p:cNvSpPr>
          <p:nvPr>
            <p:ph type="title"/>
          </p:nvPr>
        </p:nvSpPr>
        <p:spPr>
          <a:xfrm>
            <a:off x="285750" y="444500"/>
            <a:ext cx="8229600" cy="1143000"/>
          </a:xfrm>
        </p:spPr>
        <p:txBody>
          <a:bodyPr/>
          <a:lstStyle/>
          <a:p>
            <a:r>
              <a:rPr lang="it-IT" altLang="it-IT" b="1"/>
              <a:t>Pressione oculare ed età</a:t>
            </a:r>
            <a:r>
              <a:rPr lang="it-IT" altLang="it-IT">
                <a:ea typeface="ＭＳ Ｐゴシック" panose="020B0600070205080204" pitchFamily="34" charset="-128"/>
              </a:rPr>
              <a:t/>
            </a:r>
            <a:br>
              <a:rPr lang="it-IT" altLang="it-IT">
                <a:ea typeface="ＭＳ Ｐゴシック" panose="020B0600070205080204" pitchFamily="34" charset="-128"/>
              </a:rPr>
            </a:br>
            <a:endParaRPr lang="it-IT" altLang="it-IT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o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it-IT"/>
              <a:t>Pressione oculare ed età</a:t>
            </a:r>
          </a:p>
        </p:txBody>
      </p:sp>
      <p:pic>
        <p:nvPicPr>
          <p:cNvPr id="5" name="Picture 2" descr="primary glaucoma-6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813641" y="2143117"/>
            <a:ext cx="7616011" cy="4000527"/>
          </a:xfrm>
          <a:scene3d>
            <a:camera prst="orthographicFront"/>
            <a:lightRig rig="threePt" dir="t"/>
          </a:scene3d>
          <a:sp3d>
            <a:bevelT prst="angle"/>
          </a:sp3d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o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it-IT"/>
              <a:t>Pressione oculare nelle 24 ore</a:t>
            </a:r>
          </a:p>
        </p:txBody>
      </p:sp>
      <p:sp>
        <p:nvSpPr>
          <p:cNvPr id="20483" name="Segnaposto contenuto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it-IT" altLang="it-IT"/>
              <a:t>Nel soggetto normale la pressione è massima tra le 5 e le 8 AM, mentre i valori minimi si hanno nelle ore pomeridiane</a:t>
            </a:r>
          </a:p>
          <a:p>
            <a:r>
              <a:rPr lang="it-IT" altLang="it-IT"/>
              <a:t>Le oscillazioni giornaliere della IOP non superano mai i 3 mm. Hg</a:t>
            </a:r>
          </a:p>
          <a:p>
            <a:endParaRPr lang="it-IT" altLang="it-IT" dirty="0"/>
          </a:p>
        </p:txBody>
      </p:sp>
      <p:pic>
        <p:nvPicPr>
          <p:cNvPr id="6" name="Picture 2" descr="primary glaucoma-7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895088" y="1988840"/>
            <a:ext cx="4181096" cy="3253561"/>
          </a:xfr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ts val="3500"/>
              </a:lnSpc>
            </a:pPr>
            <a:r>
              <a:rPr lang="it-IT" altLang="it-IT" sz="2800">
                <a:ea typeface="ＭＳ Ｐゴシック" panose="020B0600070205080204" pitchFamily="34" charset="-128"/>
              </a:rPr>
              <a:t>In alcuni pazienti si assiste ad un aumento della pressione oculare </a:t>
            </a:r>
          </a:p>
        </p:txBody>
      </p:sp>
      <p:pic>
        <p:nvPicPr>
          <p:cNvPr id="21507" name="Picture 4" descr="ey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35600" y="1773238"/>
            <a:ext cx="3384550" cy="306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8" name="Line 5"/>
          <p:cNvSpPr>
            <a:spLocks noChangeShapeType="1"/>
          </p:cNvSpPr>
          <p:nvPr/>
        </p:nvSpPr>
        <p:spPr bwMode="auto">
          <a:xfrm flipV="1">
            <a:off x="7164388" y="2420938"/>
            <a:ext cx="0" cy="7207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21509" name="Line 6"/>
          <p:cNvSpPr>
            <a:spLocks noChangeShapeType="1"/>
          </p:cNvSpPr>
          <p:nvPr/>
        </p:nvSpPr>
        <p:spPr bwMode="auto">
          <a:xfrm>
            <a:off x="7164388" y="3357563"/>
            <a:ext cx="0" cy="7191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21510" name="Line 7"/>
          <p:cNvSpPr>
            <a:spLocks noChangeShapeType="1"/>
          </p:cNvSpPr>
          <p:nvPr/>
        </p:nvSpPr>
        <p:spPr bwMode="auto">
          <a:xfrm flipV="1">
            <a:off x="7308850" y="2565400"/>
            <a:ext cx="358775" cy="5032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21511" name="Line 8"/>
          <p:cNvSpPr>
            <a:spLocks noChangeShapeType="1"/>
          </p:cNvSpPr>
          <p:nvPr/>
        </p:nvSpPr>
        <p:spPr bwMode="auto">
          <a:xfrm>
            <a:off x="7308850" y="3357563"/>
            <a:ext cx="503238" cy="2873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21512" name="Line 9"/>
          <p:cNvSpPr>
            <a:spLocks noChangeShapeType="1"/>
          </p:cNvSpPr>
          <p:nvPr/>
        </p:nvSpPr>
        <p:spPr bwMode="auto">
          <a:xfrm flipH="1" flipV="1">
            <a:off x="6588125" y="2708275"/>
            <a:ext cx="360363" cy="3603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21513" name="Line 10"/>
          <p:cNvSpPr>
            <a:spLocks noChangeShapeType="1"/>
          </p:cNvSpPr>
          <p:nvPr/>
        </p:nvSpPr>
        <p:spPr bwMode="auto">
          <a:xfrm flipH="1">
            <a:off x="6659563" y="3429000"/>
            <a:ext cx="288925" cy="3603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21514" name="Line 11"/>
          <p:cNvSpPr>
            <a:spLocks noChangeShapeType="1"/>
          </p:cNvSpPr>
          <p:nvPr/>
        </p:nvSpPr>
        <p:spPr bwMode="auto">
          <a:xfrm>
            <a:off x="7308850" y="3213100"/>
            <a:ext cx="5762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21515" name="Line 12"/>
          <p:cNvSpPr>
            <a:spLocks noChangeShapeType="1"/>
          </p:cNvSpPr>
          <p:nvPr/>
        </p:nvSpPr>
        <p:spPr bwMode="auto">
          <a:xfrm flipH="1">
            <a:off x="6516688" y="3213100"/>
            <a:ext cx="431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ts val="3500"/>
              </a:lnSpc>
            </a:pPr>
            <a:r>
              <a:rPr lang="it-IT" altLang="it-IT" sz="2800">
                <a:ea typeface="ＭＳ Ｐゴシック" panose="020B0600070205080204" pitchFamily="34" charset="-128"/>
              </a:rPr>
              <a:t>In alcuni pazienti si assiste ad un aumento della pressione oculare </a:t>
            </a:r>
          </a:p>
        </p:txBody>
      </p:sp>
      <p:pic>
        <p:nvPicPr>
          <p:cNvPr id="22531" name="Picture 4" descr="ey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35600" y="1773238"/>
            <a:ext cx="3384550" cy="306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2" name="Line 5"/>
          <p:cNvSpPr>
            <a:spLocks noChangeShapeType="1"/>
          </p:cNvSpPr>
          <p:nvPr/>
        </p:nvSpPr>
        <p:spPr bwMode="auto">
          <a:xfrm flipV="1">
            <a:off x="7164388" y="2420938"/>
            <a:ext cx="0" cy="7207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22533" name="Line 6"/>
          <p:cNvSpPr>
            <a:spLocks noChangeShapeType="1"/>
          </p:cNvSpPr>
          <p:nvPr/>
        </p:nvSpPr>
        <p:spPr bwMode="auto">
          <a:xfrm>
            <a:off x="7164388" y="3357563"/>
            <a:ext cx="0" cy="7191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22534" name="Line 7"/>
          <p:cNvSpPr>
            <a:spLocks noChangeShapeType="1"/>
          </p:cNvSpPr>
          <p:nvPr/>
        </p:nvSpPr>
        <p:spPr bwMode="auto">
          <a:xfrm flipV="1">
            <a:off x="7308850" y="2565400"/>
            <a:ext cx="358775" cy="5032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22535" name="Line 8"/>
          <p:cNvSpPr>
            <a:spLocks noChangeShapeType="1"/>
          </p:cNvSpPr>
          <p:nvPr/>
        </p:nvSpPr>
        <p:spPr bwMode="auto">
          <a:xfrm>
            <a:off x="7308850" y="3357563"/>
            <a:ext cx="503238" cy="2873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22536" name="Line 9"/>
          <p:cNvSpPr>
            <a:spLocks noChangeShapeType="1"/>
          </p:cNvSpPr>
          <p:nvPr/>
        </p:nvSpPr>
        <p:spPr bwMode="auto">
          <a:xfrm flipH="1" flipV="1">
            <a:off x="6588125" y="2708275"/>
            <a:ext cx="360363" cy="3603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22537" name="Line 10"/>
          <p:cNvSpPr>
            <a:spLocks noChangeShapeType="1"/>
          </p:cNvSpPr>
          <p:nvPr/>
        </p:nvSpPr>
        <p:spPr bwMode="auto">
          <a:xfrm flipH="1">
            <a:off x="6659563" y="3429000"/>
            <a:ext cx="288925" cy="3603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22538" name="Line 11"/>
          <p:cNvSpPr>
            <a:spLocks noChangeShapeType="1"/>
          </p:cNvSpPr>
          <p:nvPr/>
        </p:nvSpPr>
        <p:spPr bwMode="auto">
          <a:xfrm>
            <a:off x="7308850" y="3213100"/>
            <a:ext cx="5762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22539" name="Line 12"/>
          <p:cNvSpPr>
            <a:spLocks noChangeShapeType="1"/>
          </p:cNvSpPr>
          <p:nvPr/>
        </p:nvSpPr>
        <p:spPr bwMode="auto">
          <a:xfrm flipH="1">
            <a:off x="6516688" y="3213100"/>
            <a:ext cx="431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22540" name="Freccia in giù 14"/>
          <p:cNvSpPr>
            <a:spLocks noChangeArrowheads="1"/>
          </p:cNvSpPr>
          <p:nvPr/>
        </p:nvSpPr>
        <p:spPr bwMode="auto">
          <a:xfrm>
            <a:off x="3295650" y="1865313"/>
            <a:ext cx="484188" cy="977900"/>
          </a:xfrm>
          <a:prstGeom prst="downArrow">
            <a:avLst>
              <a:gd name="adj1" fmla="val 50000"/>
              <a:gd name="adj2" fmla="val 50024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600">
              <a:latin typeface="Trebuchet MS" panose="020B0603020202020204" pitchFamily="34" charset="0"/>
            </a:endParaRPr>
          </a:p>
        </p:txBody>
      </p:sp>
      <p:sp>
        <p:nvSpPr>
          <p:cNvPr id="22541" name="Rettangolo 2"/>
          <p:cNvSpPr>
            <a:spLocks noChangeArrowheads="1"/>
          </p:cNvSpPr>
          <p:nvPr/>
        </p:nvSpPr>
        <p:spPr bwMode="auto">
          <a:xfrm>
            <a:off x="2295525" y="3321050"/>
            <a:ext cx="266065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/>
            <a:r>
              <a:rPr lang="it-IT" altLang="it-IT" sz="3600" b="1">
                <a:ea typeface="ＭＳ Ｐゴシック" panose="020B0600070205080204" pitchFamily="34" charset="-128"/>
              </a:rPr>
              <a:t>GLAUCOMA</a:t>
            </a:r>
            <a:r>
              <a:rPr lang="it-IT" altLang="it-IT" b="1">
                <a:ea typeface="ＭＳ Ｐゴシック" panose="020B0600070205080204" pitchFamily="34" charset="-128"/>
              </a:rPr>
              <a:t> </a:t>
            </a:r>
            <a:endParaRPr lang="it-IT" altLang="it-IT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it-IT"/>
              <a:t>glaucoma</a:t>
            </a:r>
          </a:p>
        </p:txBody>
      </p:sp>
      <p:sp>
        <p:nvSpPr>
          <p:cNvPr id="4099" name="Segnaposto contenuto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it-IT" altLang="it-IT"/>
              <a:t>Responsabile in Italia di circa il 13 % dei casi di cecità legale </a:t>
            </a:r>
          </a:p>
          <a:p>
            <a:pPr>
              <a:lnSpc>
                <a:spcPct val="150000"/>
              </a:lnSpc>
            </a:pPr>
            <a:r>
              <a:rPr lang="it-IT" altLang="it-IT"/>
              <a:t>In Italia: 	circa 500.000</a:t>
            </a:r>
          </a:p>
          <a:p>
            <a:pPr>
              <a:lnSpc>
                <a:spcPct val="150000"/>
              </a:lnSpc>
            </a:pPr>
            <a:r>
              <a:rPr lang="it-IT" altLang="it-IT"/>
              <a:t>In Umbria: circa 9.000</a:t>
            </a:r>
          </a:p>
        </p:txBody>
      </p:sp>
      <p:sp>
        <p:nvSpPr>
          <p:cNvPr id="4100" name="Segnaposto contenuto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>
              <a:lnSpc>
                <a:spcPct val="150000"/>
              </a:lnSpc>
              <a:buSzPct val="135000"/>
            </a:pPr>
            <a:r>
              <a:rPr lang="it-IT" altLang="it-IT" sz="2400" b="1" dirty="0"/>
              <a:t>Gravi danni </a:t>
            </a:r>
            <a:r>
              <a:rPr lang="it-IT" altLang="it-IT" sz="2400" b="1" u="sng" dirty="0"/>
              <a:t>non reversibili</a:t>
            </a:r>
          </a:p>
          <a:p>
            <a:pPr>
              <a:lnSpc>
                <a:spcPct val="150000"/>
              </a:lnSpc>
              <a:buSzPct val="135000"/>
            </a:pPr>
            <a:r>
              <a:rPr lang="it-IT" altLang="it-IT" sz="2400" dirty="0"/>
              <a:t>Necessità di </a:t>
            </a:r>
          </a:p>
          <a:p>
            <a:pPr lvl="1">
              <a:lnSpc>
                <a:spcPct val="150000"/>
              </a:lnSpc>
              <a:buSzPct val="135000"/>
            </a:pPr>
            <a:r>
              <a:rPr lang="it-IT" altLang="it-IT" sz="2000" dirty="0"/>
              <a:t>esame di screening della popolazione</a:t>
            </a:r>
          </a:p>
          <a:p>
            <a:pPr lvl="1">
              <a:lnSpc>
                <a:spcPct val="150000"/>
              </a:lnSpc>
              <a:buSzPct val="135000"/>
            </a:pPr>
            <a:r>
              <a:rPr lang="it-IT" altLang="it-IT" sz="2000" dirty="0"/>
              <a:t>frequenti controlli dopo la diagnosi</a:t>
            </a:r>
          </a:p>
          <a:p>
            <a:endParaRPr lang="it-IT" altLang="it-IT" dirty="0"/>
          </a:p>
        </p:txBody>
      </p:sp>
    </p:spTree>
    <p:extLst>
      <p:ext uri="{BB962C8B-B14F-4D97-AF65-F5344CB8AC3E}">
        <p14:creationId xmlns:p14="http://schemas.microsoft.com/office/powerpoint/2010/main" xmlns="" val="7981280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428625"/>
            <a:ext cx="7815263" cy="2143125"/>
          </a:xfrm>
        </p:spPr>
        <p:txBody>
          <a:bodyPr/>
          <a:lstStyle/>
          <a:p>
            <a:pPr eaLnBrk="1" hangingPunct="1">
              <a:lnSpc>
                <a:spcPct val="120000"/>
              </a:lnSpc>
            </a:pPr>
            <a:r>
              <a:rPr lang="it-IT" altLang="it-IT" b="1"/>
              <a:t>GLAUCOMA </a:t>
            </a:r>
            <a:br>
              <a:rPr lang="it-IT" altLang="it-IT" b="1"/>
            </a:br>
            <a:r>
              <a:rPr lang="it-IT" altLang="it-IT" sz="2800" b="1">
                <a:solidFill>
                  <a:schemeClr val="tx1"/>
                </a:solidFill>
              </a:rPr>
              <a:t>Sindrome clinica caratterizzata da: </a:t>
            </a:r>
            <a:br>
              <a:rPr lang="it-IT" altLang="it-IT" sz="2800" b="1">
                <a:solidFill>
                  <a:schemeClr val="tx1"/>
                </a:solidFill>
              </a:rPr>
            </a:br>
            <a:endParaRPr lang="it-IT" altLang="it-IT" sz="2800" b="1">
              <a:solidFill>
                <a:schemeClr val="tx1"/>
              </a:solidFill>
            </a:endParaRPr>
          </a:p>
        </p:txBody>
      </p:sp>
      <p:graphicFrame>
        <p:nvGraphicFramePr>
          <p:cNvPr id="6" name="Diagramma 5"/>
          <p:cNvGraphicFramePr/>
          <p:nvPr/>
        </p:nvGraphicFramePr>
        <p:xfrm>
          <a:off x="571472" y="3071810"/>
          <a:ext cx="8104216" cy="32750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="" val="1082410088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it-IT"/>
              <a:t>glaucoma</a:t>
            </a:r>
          </a:p>
        </p:txBody>
      </p:sp>
      <p:sp>
        <p:nvSpPr>
          <p:cNvPr id="4099" name="Segnaposto contenuto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it-IT" altLang="it-IT"/>
              <a:t>Responsabile in Italia di circa il 13 % dei casi di cecità legale </a:t>
            </a:r>
          </a:p>
          <a:p>
            <a:pPr>
              <a:lnSpc>
                <a:spcPct val="150000"/>
              </a:lnSpc>
            </a:pPr>
            <a:r>
              <a:rPr lang="it-IT" altLang="it-IT"/>
              <a:t>In Italia: 	circa 500.000</a:t>
            </a:r>
          </a:p>
          <a:p>
            <a:pPr>
              <a:lnSpc>
                <a:spcPct val="150000"/>
              </a:lnSpc>
            </a:pPr>
            <a:r>
              <a:rPr lang="it-IT" altLang="it-IT"/>
              <a:t>In Umbria: circa 9.000</a:t>
            </a:r>
          </a:p>
        </p:txBody>
      </p:sp>
      <p:sp>
        <p:nvSpPr>
          <p:cNvPr id="4100" name="Segnaposto contenuto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>
              <a:lnSpc>
                <a:spcPct val="150000"/>
              </a:lnSpc>
              <a:buSzPct val="135000"/>
            </a:pPr>
            <a:r>
              <a:rPr lang="it-IT" altLang="it-IT" sz="2400" b="1" dirty="0"/>
              <a:t>Gravi danni </a:t>
            </a:r>
            <a:r>
              <a:rPr lang="it-IT" altLang="it-IT" sz="2400" b="1" u="sng" dirty="0"/>
              <a:t>non reversibili</a:t>
            </a:r>
          </a:p>
          <a:p>
            <a:pPr>
              <a:lnSpc>
                <a:spcPct val="150000"/>
              </a:lnSpc>
              <a:buSzPct val="135000"/>
            </a:pPr>
            <a:r>
              <a:rPr lang="it-IT" altLang="it-IT" sz="2400" dirty="0"/>
              <a:t>Necessità di </a:t>
            </a:r>
          </a:p>
          <a:p>
            <a:pPr lvl="1">
              <a:lnSpc>
                <a:spcPct val="150000"/>
              </a:lnSpc>
              <a:buSzPct val="135000"/>
            </a:pPr>
            <a:r>
              <a:rPr lang="it-IT" altLang="it-IT" sz="2000" dirty="0"/>
              <a:t>esame di screening della popolazione</a:t>
            </a:r>
          </a:p>
          <a:p>
            <a:pPr lvl="1">
              <a:lnSpc>
                <a:spcPct val="150000"/>
              </a:lnSpc>
              <a:buSzPct val="135000"/>
            </a:pPr>
            <a:r>
              <a:rPr lang="it-IT" altLang="it-IT" sz="2000" dirty="0"/>
              <a:t>frequenti controlli dopo la diagnosi</a:t>
            </a:r>
          </a:p>
          <a:p>
            <a:endParaRPr lang="it-IT" altLang="it-IT" dirty="0"/>
          </a:p>
        </p:txBody>
      </p:sp>
    </p:spTree>
    <p:extLst>
      <p:ext uri="{BB962C8B-B14F-4D97-AF65-F5344CB8AC3E}">
        <p14:creationId xmlns:p14="http://schemas.microsoft.com/office/powerpoint/2010/main" xmlns="" val="42407718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altLang="it-IT"/>
              <a:t>Circolazione dell’umor acqueo</a:t>
            </a:r>
          </a:p>
        </p:txBody>
      </p:sp>
      <p:graphicFrame>
        <p:nvGraphicFramePr>
          <p:cNvPr id="7" name="Diagramma 6"/>
          <p:cNvGraphicFramePr/>
          <p:nvPr/>
        </p:nvGraphicFramePr>
        <p:xfrm>
          <a:off x="457200" y="1142984"/>
          <a:ext cx="8229600" cy="21859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148" name="Picture 13" descr="glau1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87" r="987" b="3471"/>
          <a:stretch>
            <a:fillRect/>
          </a:stretch>
        </p:blipFill>
        <p:spPr>
          <a:xfrm>
            <a:off x="1500188" y="3290888"/>
            <a:ext cx="5857875" cy="3281362"/>
          </a:xfrm>
          <a:noFill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 sz="quarter"/>
          </p:nvPr>
        </p:nvSpPr>
        <p:spPr/>
        <p:txBody>
          <a:bodyPr/>
          <a:lstStyle/>
          <a:p>
            <a:r>
              <a:rPr lang="it-IT" altLang="it-IT" b="1">
                <a:solidFill>
                  <a:schemeClr val="tx1"/>
                </a:solidFill>
              </a:rPr>
              <a:t>esistono oltre 60 </a:t>
            </a:r>
            <a:br>
              <a:rPr lang="it-IT" altLang="it-IT" b="1">
                <a:solidFill>
                  <a:schemeClr val="tx1"/>
                </a:solidFill>
              </a:rPr>
            </a:br>
            <a:r>
              <a:rPr lang="it-IT" altLang="it-IT" b="1">
                <a:solidFill>
                  <a:schemeClr val="tx1"/>
                </a:solidFill>
              </a:rPr>
              <a:t>tipi diversi di glaucoma</a:t>
            </a:r>
            <a:r>
              <a:rPr lang="it-IT" altLang="it-IT" sz="3200" b="1">
                <a:solidFill>
                  <a:schemeClr val="tx1"/>
                </a:solidFill>
              </a:rPr>
              <a:t/>
            </a:r>
            <a:br>
              <a:rPr lang="it-IT" altLang="it-IT" sz="3200" b="1">
                <a:solidFill>
                  <a:schemeClr val="tx1"/>
                </a:solidFill>
              </a:rPr>
            </a:br>
            <a:endParaRPr lang="it-IT" altLang="it-IT" sz="3200" b="1">
              <a:solidFill>
                <a:schemeClr val="tx1"/>
              </a:solidFill>
            </a:endParaRPr>
          </a:p>
        </p:txBody>
      </p:sp>
      <p:sp>
        <p:nvSpPr>
          <p:cNvPr id="23555" name="Rectangle 4"/>
          <p:cNvSpPr>
            <a:spLocks noChangeArrowheads="1"/>
          </p:cNvSpPr>
          <p:nvPr/>
        </p:nvSpPr>
        <p:spPr bwMode="auto">
          <a:xfrm>
            <a:off x="446088" y="4713288"/>
            <a:ext cx="8229600" cy="947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it-IT" altLang="it-IT" sz="2400" b="1"/>
          </a:p>
        </p:txBody>
      </p:sp>
      <p:sp>
        <p:nvSpPr>
          <p:cNvPr id="15" name="Parentesi graffa aperta 14"/>
          <p:cNvSpPr/>
          <p:nvPr/>
        </p:nvSpPr>
        <p:spPr bwMode="auto">
          <a:xfrm>
            <a:off x="6659563" y="2205038"/>
            <a:ext cx="288925" cy="863600"/>
          </a:xfrm>
          <a:prstGeom prst="leftBrace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it-IT">
              <a:latin typeface="Trebuchet MS" pitchFamily="34" charset="0"/>
            </a:endParaRPr>
          </a:p>
        </p:txBody>
      </p:sp>
      <p:sp>
        <p:nvSpPr>
          <p:cNvPr id="23557" name="Segnaposto contenuto 1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23558" name="Segnaposto contenuto 2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it-IT" altLang="it-IT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egnaposto contenuto 10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algn="ctr">
              <a:lnSpc>
                <a:spcPts val="2700"/>
              </a:lnSpc>
              <a:buFontTx/>
              <a:buNone/>
            </a:pPr>
            <a:r>
              <a:rPr lang="it-IT" altLang="it-IT" b="1"/>
              <a:t>Glaucoma ad </a:t>
            </a:r>
          </a:p>
          <a:p>
            <a:pPr algn="ctr">
              <a:lnSpc>
                <a:spcPts val="2700"/>
              </a:lnSpc>
              <a:buFontTx/>
              <a:buNone/>
            </a:pPr>
            <a:r>
              <a:rPr lang="it-IT" altLang="it-IT" b="1"/>
              <a:t>angolo aperto</a:t>
            </a:r>
          </a:p>
          <a:p>
            <a:pPr algn="ctr">
              <a:lnSpc>
                <a:spcPts val="2700"/>
              </a:lnSpc>
              <a:buFontTx/>
              <a:buNone/>
            </a:pPr>
            <a:r>
              <a:rPr lang="it-IT" altLang="it-IT" sz="2400" b="1"/>
              <a:t>normale conformazione</a:t>
            </a:r>
          </a:p>
          <a:p>
            <a:pPr lvl="1" algn="ctr">
              <a:buFontTx/>
              <a:buNone/>
            </a:pPr>
            <a:r>
              <a:rPr lang="it-IT" altLang="it-IT" sz="2400" b="1"/>
              <a:t>dell’angolo irido-corneale</a:t>
            </a:r>
            <a:endParaRPr lang="it-IT" altLang="it-IT" sz="2400"/>
          </a:p>
          <a:p>
            <a:pPr lvl="1"/>
            <a:endParaRPr lang="it-IT" altLang="it-IT" b="1"/>
          </a:p>
          <a:p>
            <a:endParaRPr lang="it-IT" altLang="it-IT"/>
          </a:p>
        </p:txBody>
      </p:sp>
      <p:sp>
        <p:nvSpPr>
          <p:cNvPr id="24579" name="Rectangle 4"/>
          <p:cNvSpPr>
            <a:spLocks noChangeArrowheads="1"/>
          </p:cNvSpPr>
          <p:nvPr/>
        </p:nvSpPr>
        <p:spPr bwMode="auto">
          <a:xfrm>
            <a:off x="446088" y="4713288"/>
            <a:ext cx="8229600" cy="947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it-IT" altLang="it-IT" sz="2400" b="1"/>
          </a:p>
        </p:txBody>
      </p:sp>
      <p:sp>
        <p:nvSpPr>
          <p:cNvPr id="15" name="Parentesi graffa aperta 14"/>
          <p:cNvSpPr/>
          <p:nvPr/>
        </p:nvSpPr>
        <p:spPr bwMode="auto">
          <a:xfrm>
            <a:off x="6659563" y="2205038"/>
            <a:ext cx="288925" cy="863600"/>
          </a:xfrm>
          <a:prstGeom prst="leftBrace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it-IT">
              <a:latin typeface="Trebuchet MS" pitchFamily="34" charset="0"/>
            </a:endParaRPr>
          </a:p>
        </p:txBody>
      </p:sp>
      <p:pic>
        <p:nvPicPr>
          <p:cNvPr id="24581" name="Picture 12" descr="glaucoma_open_angle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5210175" y="1600200"/>
            <a:ext cx="2914650" cy="2185988"/>
          </a:xfrm>
          <a:noFill/>
        </p:spPr>
      </p:pic>
      <p:cxnSp>
        <p:nvCxnSpPr>
          <p:cNvPr id="9" name="Connettore 2 8"/>
          <p:cNvCxnSpPr/>
          <p:nvPr/>
        </p:nvCxnSpPr>
        <p:spPr bwMode="auto">
          <a:xfrm>
            <a:off x="4572000" y="2636838"/>
            <a:ext cx="1584325" cy="71437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4583" name="Titolo 1"/>
          <p:cNvSpPr>
            <a:spLocks noGrp="1"/>
          </p:cNvSpPr>
          <p:nvPr>
            <p:ph type="title" sz="quarter"/>
          </p:nvPr>
        </p:nvSpPr>
        <p:spPr/>
        <p:txBody>
          <a:bodyPr/>
          <a:lstStyle/>
          <a:p>
            <a:endParaRPr lang="it-IT" altLang="it-IT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egnaposto contenuto 10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algn="ctr">
              <a:lnSpc>
                <a:spcPts val="2700"/>
              </a:lnSpc>
              <a:buFontTx/>
              <a:buNone/>
            </a:pPr>
            <a:r>
              <a:rPr lang="it-IT" altLang="it-IT" b="1"/>
              <a:t>Glaucoma ad </a:t>
            </a:r>
          </a:p>
          <a:p>
            <a:pPr algn="ctr">
              <a:lnSpc>
                <a:spcPts val="2700"/>
              </a:lnSpc>
              <a:buFontTx/>
              <a:buNone/>
            </a:pPr>
            <a:r>
              <a:rPr lang="it-IT" altLang="it-IT" b="1"/>
              <a:t>angolo aperto</a:t>
            </a:r>
          </a:p>
          <a:p>
            <a:pPr algn="ctr">
              <a:lnSpc>
                <a:spcPts val="2700"/>
              </a:lnSpc>
              <a:buFontTx/>
              <a:buNone/>
            </a:pPr>
            <a:r>
              <a:rPr lang="it-IT" altLang="it-IT" sz="2400" b="1"/>
              <a:t>normale conformazione</a:t>
            </a:r>
          </a:p>
          <a:p>
            <a:pPr lvl="1" algn="ctr">
              <a:buFontTx/>
              <a:buNone/>
            </a:pPr>
            <a:r>
              <a:rPr lang="it-IT" altLang="it-IT" sz="2400" b="1"/>
              <a:t>dell’angolo irido-corneale</a:t>
            </a:r>
            <a:endParaRPr lang="it-IT" altLang="it-IT" sz="2400"/>
          </a:p>
          <a:p>
            <a:pPr lvl="1"/>
            <a:endParaRPr lang="it-IT" altLang="it-IT" b="1"/>
          </a:p>
          <a:p>
            <a:endParaRPr lang="it-IT" altLang="it-IT"/>
          </a:p>
        </p:txBody>
      </p:sp>
      <p:sp>
        <p:nvSpPr>
          <p:cNvPr id="25603" name="Segnaposto contenuto 13"/>
          <p:cNvSpPr>
            <a:spLocks noGrp="1"/>
          </p:cNvSpPr>
          <p:nvPr>
            <p:ph sz="quarter" idx="3"/>
          </p:nvPr>
        </p:nvSpPr>
        <p:spPr/>
        <p:txBody>
          <a:bodyPr/>
          <a:lstStyle/>
          <a:p>
            <a:pPr algn="ctr">
              <a:lnSpc>
                <a:spcPts val="2600"/>
              </a:lnSpc>
              <a:buFontTx/>
              <a:buNone/>
            </a:pPr>
            <a:r>
              <a:rPr lang="it-IT" altLang="it-IT" b="1"/>
              <a:t>Glaucoma ad </a:t>
            </a:r>
          </a:p>
          <a:p>
            <a:pPr algn="ctr">
              <a:lnSpc>
                <a:spcPts val="2600"/>
              </a:lnSpc>
              <a:buFontTx/>
              <a:buNone/>
            </a:pPr>
            <a:r>
              <a:rPr lang="it-IT" altLang="it-IT" b="1"/>
              <a:t>angolo chiuso</a:t>
            </a:r>
          </a:p>
          <a:p>
            <a:pPr lvl="1" algn="ctr">
              <a:buFontTx/>
              <a:buNone/>
            </a:pPr>
            <a:r>
              <a:rPr lang="it-IT" altLang="it-IT" sz="2400" b="1"/>
              <a:t>angolo irido-corneale di dimensioni ridotte</a:t>
            </a:r>
            <a:endParaRPr lang="it-IT" altLang="it-IT" sz="2400"/>
          </a:p>
          <a:p>
            <a:endParaRPr lang="it-IT" altLang="it-IT"/>
          </a:p>
        </p:txBody>
      </p:sp>
      <p:sp>
        <p:nvSpPr>
          <p:cNvPr id="25604" name="Rectangle 4"/>
          <p:cNvSpPr>
            <a:spLocks noChangeArrowheads="1"/>
          </p:cNvSpPr>
          <p:nvPr/>
        </p:nvSpPr>
        <p:spPr bwMode="auto">
          <a:xfrm>
            <a:off x="446088" y="4713288"/>
            <a:ext cx="8229600" cy="947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it-IT" altLang="it-IT" sz="2400" b="1"/>
          </a:p>
        </p:txBody>
      </p:sp>
      <p:sp>
        <p:nvSpPr>
          <p:cNvPr id="15" name="Parentesi graffa aperta 14"/>
          <p:cNvSpPr/>
          <p:nvPr/>
        </p:nvSpPr>
        <p:spPr bwMode="auto">
          <a:xfrm>
            <a:off x="6659563" y="2205038"/>
            <a:ext cx="288925" cy="863600"/>
          </a:xfrm>
          <a:prstGeom prst="leftBrace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it-IT">
              <a:latin typeface="Trebuchet MS" pitchFamily="34" charset="0"/>
            </a:endParaRPr>
          </a:p>
        </p:txBody>
      </p:sp>
      <p:sp>
        <p:nvSpPr>
          <p:cNvPr id="16" name="Parentesi graffa aperta 15"/>
          <p:cNvSpPr/>
          <p:nvPr/>
        </p:nvSpPr>
        <p:spPr bwMode="auto">
          <a:xfrm>
            <a:off x="6507163" y="5373688"/>
            <a:ext cx="296862" cy="576262"/>
          </a:xfrm>
          <a:prstGeom prst="leftBrace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it-IT">
              <a:latin typeface="Trebuchet MS" pitchFamily="34" charset="0"/>
            </a:endParaRPr>
          </a:p>
        </p:txBody>
      </p:sp>
      <p:pic>
        <p:nvPicPr>
          <p:cNvPr id="25607" name="Picture 12" descr="glaucoma_open_angle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5210175" y="1600200"/>
            <a:ext cx="2914650" cy="2185988"/>
          </a:xfrm>
          <a:noFill/>
        </p:spPr>
      </p:pic>
      <p:pic>
        <p:nvPicPr>
          <p:cNvPr id="25608" name="Picture 13" descr="glaucoma_closed_angle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5208588" y="3938588"/>
            <a:ext cx="2917825" cy="2187575"/>
          </a:xfrm>
          <a:noFill/>
        </p:spPr>
      </p:pic>
      <p:cxnSp>
        <p:nvCxnSpPr>
          <p:cNvPr id="9" name="Connettore 2 8"/>
          <p:cNvCxnSpPr/>
          <p:nvPr/>
        </p:nvCxnSpPr>
        <p:spPr bwMode="auto">
          <a:xfrm>
            <a:off x="4572000" y="2636838"/>
            <a:ext cx="1584325" cy="71437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2" name="Connettore 2 21"/>
          <p:cNvCxnSpPr/>
          <p:nvPr/>
        </p:nvCxnSpPr>
        <p:spPr bwMode="auto">
          <a:xfrm>
            <a:off x="3995738" y="4797425"/>
            <a:ext cx="1728787" cy="360363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5611" name="Titolo 11"/>
          <p:cNvSpPr>
            <a:spLocks noGrp="1"/>
          </p:cNvSpPr>
          <p:nvPr>
            <p:ph type="title" sz="quarter"/>
          </p:nvPr>
        </p:nvSpPr>
        <p:spPr/>
        <p:txBody>
          <a:bodyPr/>
          <a:lstStyle/>
          <a:p>
            <a:endParaRPr lang="it-IT" altLang="it-IT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7311" y="980728"/>
            <a:ext cx="6900142" cy="50914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o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it-IT" sz="3200" b="1">
                <a:solidFill>
                  <a:schemeClr val="tx1"/>
                </a:solidFill>
              </a:rPr>
              <a:t>Glaucoma primario ad angolo aperto </a:t>
            </a:r>
            <a:br>
              <a:rPr lang="it-IT" altLang="it-IT" sz="3200" b="1">
                <a:solidFill>
                  <a:schemeClr val="tx1"/>
                </a:solidFill>
              </a:rPr>
            </a:br>
            <a:r>
              <a:rPr lang="it-IT" altLang="it-IT" sz="3200" b="1">
                <a:solidFill>
                  <a:schemeClr val="tx1"/>
                </a:solidFill>
              </a:rPr>
              <a:t>o cronico semplice</a:t>
            </a:r>
            <a:endParaRPr lang="it-IT" altLang="it-IT" sz="3200"/>
          </a:p>
        </p:txBody>
      </p:sp>
      <p:sp>
        <p:nvSpPr>
          <p:cNvPr id="6" name="Segnaposto testo 5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10" name="Picture 1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5351562" y="1417638"/>
            <a:ext cx="3335238" cy="27430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9" name="Picture 1"/>
          <p:cNvPicPr>
            <a:picLocks noGrp="1" noChangeAspect="1" noChangeArrowheads="1"/>
          </p:cNvPicPr>
          <p:nvPr>
            <p:ph sz="quarter" idx="3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633"/>
          <a:stretch/>
        </p:blipFill>
        <p:spPr>
          <a:xfrm>
            <a:off x="5345624" y="4343252"/>
            <a:ext cx="3106688" cy="25147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3298" y="1850913"/>
            <a:ext cx="4180700" cy="40245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550863"/>
            <a:ext cx="8229600" cy="592137"/>
          </a:xfrm>
        </p:spPr>
        <p:txBody>
          <a:bodyPr/>
          <a:lstStyle/>
          <a:p>
            <a:r>
              <a:rPr lang="it-IT" altLang="it-IT" sz="3600" b="1">
                <a:solidFill>
                  <a:schemeClr val="tx1"/>
                </a:solidFill>
              </a:rPr>
              <a:t>Glaucoma primario ad angolo aperto </a:t>
            </a:r>
            <a:br>
              <a:rPr lang="it-IT" altLang="it-IT" sz="3600" b="1">
                <a:solidFill>
                  <a:schemeClr val="tx1"/>
                </a:solidFill>
              </a:rPr>
            </a:br>
            <a:r>
              <a:rPr lang="it-IT" altLang="it-IT" sz="3600" b="1">
                <a:solidFill>
                  <a:schemeClr val="tx1"/>
                </a:solidFill>
              </a:rPr>
              <a:t>o cronico semplice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288" y="1389063"/>
            <a:ext cx="8497887" cy="5040312"/>
          </a:xfrm>
        </p:spPr>
        <p:txBody>
          <a:bodyPr/>
          <a:lstStyle/>
          <a:p>
            <a:pPr>
              <a:lnSpc>
                <a:spcPct val="150000"/>
              </a:lnSpc>
              <a:buSzPct val="135000"/>
            </a:pPr>
            <a:endParaRPr lang="it-IT" altLang="it-IT" sz="2400"/>
          </a:p>
          <a:p>
            <a:pPr>
              <a:lnSpc>
                <a:spcPct val="150000"/>
              </a:lnSpc>
              <a:buSzPct val="135000"/>
            </a:pPr>
            <a:r>
              <a:rPr lang="it-IT" altLang="it-IT" sz="2800"/>
              <a:t>Patologia cronica, bilaterale, spesso asimmetrica, degli adulti, caratterizzata da </a:t>
            </a:r>
          </a:p>
          <a:p>
            <a:pPr marL="914400" lvl="1" indent="-457200">
              <a:lnSpc>
                <a:spcPct val="150000"/>
              </a:lnSpc>
              <a:buSzPct val="135000"/>
              <a:buFont typeface="Calibri" panose="020F0502020204030204" pitchFamily="34" charset="0"/>
              <a:buAutoNum type="arabicPeriod"/>
            </a:pPr>
            <a:r>
              <a:rPr lang="it-IT" altLang="it-IT" sz="2400" b="1"/>
              <a:t>ipertono oculare</a:t>
            </a:r>
          </a:p>
          <a:p>
            <a:pPr>
              <a:lnSpc>
                <a:spcPct val="160000"/>
              </a:lnSpc>
              <a:buSzPct val="135000"/>
            </a:pPr>
            <a:endParaRPr lang="it-IT" altLang="it-IT" sz="2400"/>
          </a:p>
          <a:p>
            <a:pPr>
              <a:lnSpc>
                <a:spcPct val="160000"/>
              </a:lnSpc>
              <a:buFontTx/>
              <a:buNone/>
            </a:pPr>
            <a:endParaRPr lang="it-IT" altLang="it-IT" sz="2400"/>
          </a:p>
          <a:p>
            <a:pPr>
              <a:lnSpc>
                <a:spcPct val="160000"/>
              </a:lnSpc>
              <a:buFontTx/>
              <a:buNone/>
            </a:pPr>
            <a:endParaRPr lang="it-IT" altLang="it-IT" sz="280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egnaposto testo 13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pPr marL="287338" indent="-287338">
              <a:lnSpc>
                <a:spcPct val="150000"/>
              </a:lnSpc>
              <a:buFontTx/>
              <a:buNone/>
              <a:defRPr/>
            </a:pPr>
            <a:r>
              <a:rPr lang="it-IT" sz="2400" dirty="0">
                <a:ea typeface="ＭＳ Ｐゴシック" pitchFamily="34" charset="-128"/>
              </a:rPr>
              <a:t>	L’aumento della IOP coincide con un </a:t>
            </a:r>
            <a:r>
              <a:rPr lang="it-IT" sz="2400" b="1" dirty="0">
                <a:ea typeface="ＭＳ Ｐゴシック" pitchFamily="34" charset="-128"/>
              </a:rPr>
              <a:t>danno degli assoni</a:t>
            </a:r>
            <a:r>
              <a:rPr lang="it-IT" sz="2400" dirty="0">
                <a:ea typeface="ＭＳ Ｐゴシック" pitchFamily="34" charset="-128"/>
              </a:rPr>
              <a:t> delle cellule ganglionari che dalla retina vanno a formare il nervo ottico </a:t>
            </a:r>
            <a:endParaRPr lang="it-IT" sz="2400" baseline="30000" dirty="0">
              <a:ea typeface="ＭＳ Ｐゴシック" pitchFamily="34" charset="-128"/>
            </a:endParaRPr>
          </a:p>
          <a:p>
            <a:pPr>
              <a:defRPr/>
            </a:pPr>
            <a:endParaRPr lang="it-IT" dirty="0"/>
          </a:p>
        </p:txBody>
      </p:sp>
      <p:pic>
        <p:nvPicPr>
          <p:cNvPr id="30723" name="Picture 4" descr="ey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35600" y="1773238"/>
            <a:ext cx="3384550" cy="306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4" name="Line 5"/>
          <p:cNvSpPr>
            <a:spLocks noChangeShapeType="1"/>
          </p:cNvSpPr>
          <p:nvPr/>
        </p:nvSpPr>
        <p:spPr bwMode="auto">
          <a:xfrm flipV="1">
            <a:off x="7164388" y="2420938"/>
            <a:ext cx="0" cy="7207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30725" name="Line 6"/>
          <p:cNvSpPr>
            <a:spLocks noChangeShapeType="1"/>
          </p:cNvSpPr>
          <p:nvPr/>
        </p:nvSpPr>
        <p:spPr bwMode="auto">
          <a:xfrm>
            <a:off x="7164388" y="3357563"/>
            <a:ext cx="0" cy="7191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30726" name="Line 7"/>
          <p:cNvSpPr>
            <a:spLocks noChangeShapeType="1"/>
          </p:cNvSpPr>
          <p:nvPr/>
        </p:nvSpPr>
        <p:spPr bwMode="auto">
          <a:xfrm flipV="1">
            <a:off x="7308850" y="2565400"/>
            <a:ext cx="358775" cy="5032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30727" name="Line 8"/>
          <p:cNvSpPr>
            <a:spLocks noChangeShapeType="1"/>
          </p:cNvSpPr>
          <p:nvPr/>
        </p:nvSpPr>
        <p:spPr bwMode="auto">
          <a:xfrm>
            <a:off x="7308850" y="3357563"/>
            <a:ext cx="503238" cy="2873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30728" name="Line 9"/>
          <p:cNvSpPr>
            <a:spLocks noChangeShapeType="1"/>
          </p:cNvSpPr>
          <p:nvPr/>
        </p:nvSpPr>
        <p:spPr bwMode="auto">
          <a:xfrm flipH="1" flipV="1">
            <a:off x="6588125" y="2708275"/>
            <a:ext cx="360363" cy="3603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30729" name="Line 10"/>
          <p:cNvSpPr>
            <a:spLocks noChangeShapeType="1"/>
          </p:cNvSpPr>
          <p:nvPr/>
        </p:nvSpPr>
        <p:spPr bwMode="auto">
          <a:xfrm flipH="1">
            <a:off x="6659563" y="3429000"/>
            <a:ext cx="288925" cy="3603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30730" name="Line 11"/>
          <p:cNvSpPr>
            <a:spLocks noChangeShapeType="1"/>
          </p:cNvSpPr>
          <p:nvPr/>
        </p:nvSpPr>
        <p:spPr bwMode="auto">
          <a:xfrm>
            <a:off x="7308850" y="3213100"/>
            <a:ext cx="5762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30731" name="Line 12"/>
          <p:cNvSpPr>
            <a:spLocks noChangeShapeType="1"/>
          </p:cNvSpPr>
          <p:nvPr/>
        </p:nvSpPr>
        <p:spPr bwMode="auto">
          <a:xfrm flipH="1">
            <a:off x="6516688" y="3213100"/>
            <a:ext cx="431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3073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egnaposto testo 13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pPr marL="287338" indent="-287338">
              <a:lnSpc>
                <a:spcPct val="150000"/>
              </a:lnSpc>
              <a:buFontTx/>
              <a:buNone/>
              <a:defRPr/>
            </a:pPr>
            <a:r>
              <a:rPr lang="it-IT" sz="2400" dirty="0">
                <a:ea typeface="ＭＳ Ｐゴシック" pitchFamily="34" charset="-128"/>
              </a:rPr>
              <a:t>	L’aumento della IOP coincide con un danno degli assoni delle cellule ganglionari che dalla retina vanno a formare il nervo ottico</a:t>
            </a:r>
          </a:p>
          <a:p>
            <a:pPr marL="287338" indent="-287338">
              <a:lnSpc>
                <a:spcPct val="150000"/>
              </a:lnSpc>
              <a:buFontTx/>
              <a:buNone/>
              <a:defRPr/>
            </a:pPr>
            <a:endParaRPr lang="it-IT" sz="2400" dirty="0">
              <a:ea typeface="ＭＳ Ｐゴシック" pitchFamily="34" charset="-128"/>
            </a:endParaRPr>
          </a:p>
          <a:p>
            <a:pPr marL="287338" indent="-287338">
              <a:lnSpc>
                <a:spcPct val="150000"/>
              </a:lnSpc>
              <a:buFontTx/>
              <a:buNone/>
              <a:defRPr/>
            </a:pPr>
            <a:r>
              <a:rPr lang="it-IT" sz="2400" dirty="0">
                <a:ea typeface="ＭＳ Ｐゴシック" pitchFamily="34" charset="-128"/>
              </a:rPr>
              <a:t>			</a:t>
            </a:r>
            <a:endParaRPr lang="it-IT" sz="2800" b="1" dirty="0">
              <a:ea typeface="ＭＳ Ｐゴシック" pitchFamily="34" charset="-128"/>
            </a:endParaRPr>
          </a:p>
          <a:p>
            <a:pPr marL="287338" indent="-287338">
              <a:lnSpc>
                <a:spcPct val="150000"/>
              </a:lnSpc>
              <a:buFontTx/>
              <a:buNone/>
              <a:defRPr/>
            </a:pPr>
            <a:endParaRPr lang="it-IT" sz="2400" dirty="0">
              <a:ea typeface="ＭＳ Ｐゴシック" pitchFamily="34" charset="-128"/>
            </a:endParaRPr>
          </a:p>
          <a:p>
            <a:pPr marL="287338" indent="-287338">
              <a:lnSpc>
                <a:spcPct val="150000"/>
              </a:lnSpc>
              <a:buFontTx/>
              <a:buNone/>
              <a:defRPr/>
            </a:pPr>
            <a:r>
              <a:rPr lang="it-IT" sz="2400" dirty="0">
                <a:ea typeface="ＭＳ Ｐゴシック" pitchFamily="34" charset="-128"/>
              </a:rPr>
              <a:t> </a:t>
            </a:r>
            <a:endParaRPr lang="it-IT" sz="2400" baseline="30000" dirty="0">
              <a:ea typeface="ＭＳ Ｐゴシック" pitchFamily="34" charset="-128"/>
            </a:endParaRPr>
          </a:p>
          <a:p>
            <a:pPr>
              <a:defRPr/>
            </a:pPr>
            <a:endParaRPr lang="it-IT" dirty="0"/>
          </a:p>
        </p:txBody>
      </p:sp>
      <p:pic>
        <p:nvPicPr>
          <p:cNvPr id="31747" name="Picture 4" descr="ey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35600" y="1773238"/>
            <a:ext cx="3384550" cy="306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8" name="Line 5"/>
          <p:cNvSpPr>
            <a:spLocks noChangeShapeType="1"/>
          </p:cNvSpPr>
          <p:nvPr/>
        </p:nvSpPr>
        <p:spPr bwMode="auto">
          <a:xfrm flipV="1">
            <a:off x="7164388" y="2420938"/>
            <a:ext cx="0" cy="7207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31749" name="Line 6"/>
          <p:cNvSpPr>
            <a:spLocks noChangeShapeType="1"/>
          </p:cNvSpPr>
          <p:nvPr/>
        </p:nvSpPr>
        <p:spPr bwMode="auto">
          <a:xfrm>
            <a:off x="7164388" y="3357563"/>
            <a:ext cx="0" cy="7191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31750" name="Line 7"/>
          <p:cNvSpPr>
            <a:spLocks noChangeShapeType="1"/>
          </p:cNvSpPr>
          <p:nvPr/>
        </p:nvSpPr>
        <p:spPr bwMode="auto">
          <a:xfrm flipV="1">
            <a:off x="7308850" y="2565400"/>
            <a:ext cx="358775" cy="5032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31751" name="Line 8"/>
          <p:cNvSpPr>
            <a:spLocks noChangeShapeType="1"/>
          </p:cNvSpPr>
          <p:nvPr/>
        </p:nvSpPr>
        <p:spPr bwMode="auto">
          <a:xfrm>
            <a:off x="7308850" y="3357563"/>
            <a:ext cx="503238" cy="2873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31752" name="Line 9"/>
          <p:cNvSpPr>
            <a:spLocks noChangeShapeType="1"/>
          </p:cNvSpPr>
          <p:nvPr/>
        </p:nvSpPr>
        <p:spPr bwMode="auto">
          <a:xfrm flipH="1" flipV="1">
            <a:off x="6588125" y="2708275"/>
            <a:ext cx="360363" cy="3603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31753" name="Line 10"/>
          <p:cNvSpPr>
            <a:spLocks noChangeShapeType="1"/>
          </p:cNvSpPr>
          <p:nvPr/>
        </p:nvSpPr>
        <p:spPr bwMode="auto">
          <a:xfrm flipH="1">
            <a:off x="6659563" y="3429000"/>
            <a:ext cx="288925" cy="3603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31754" name="Line 11"/>
          <p:cNvSpPr>
            <a:spLocks noChangeShapeType="1"/>
          </p:cNvSpPr>
          <p:nvPr/>
        </p:nvSpPr>
        <p:spPr bwMode="auto">
          <a:xfrm>
            <a:off x="7308850" y="3213100"/>
            <a:ext cx="5762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31755" name="Line 12"/>
          <p:cNvSpPr>
            <a:spLocks noChangeShapeType="1"/>
          </p:cNvSpPr>
          <p:nvPr/>
        </p:nvSpPr>
        <p:spPr bwMode="auto">
          <a:xfrm flipH="1">
            <a:off x="6516688" y="3213100"/>
            <a:ext cx="431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31756" name="Oval 13"/>
          <p:cNvSpPr>
            <a:spLocks noChangeArrowheads="1"/>
          </p:cNvSpPr>
          <p:nvPr/>
        </p:nvSpPr>
        <p:spPr bwMode="auto">
          <a:xfrm>
            <a:off x="7885113" y="3284538"/>
            <a:ext cx="431800" cy="792162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600"/>
          </a:p>
        </p:txBody>
      </p:sp>
      <p:sp>
        <p:nvSpPr>
          <p:cNvPr id="31757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550863"/>
            <a:ext cx="8229600" cy="592137"/>
          </a:xfrm>
        </p:spPr>
        <p:txBody>
          <a:bodyPr/>
          <a:lstStyle/>
          <a:p>
            <a:r>
              <a:rPr lang="it-IT" altLang="it-IT" sz="3600" b="1">
                <a:solidFill>
                  <a:schemeClr val="tx1"/>
                </a:solidFill>
              </a:rPr>
              <a:t>Glaucoma primario ad angolo aperto </a:t>
            </a:r>
            <a:br>
              <a:rPr lang="it-IT" altLang="it-IT" sz="3600" b="1">
                <a:solidFill>
                  <a:schemeClr val="tx1"/>
                </a:solidFill>
              </a:rPr>
            </a:br>
            <a:r>
              <a:rPr lang="it-IT" altLang="it-IT" sz="3600" b="1">
                <a:solidFill>
                  <a:schemeClr val="tx1"/>
                </a:solidFill>
              </a:rPr>
              <a:t>o cronico semplice</a:t>
            </a:r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288" y="1389063"/>
            <a:ext cx="8497887" cy="5040312"/>
          </a:xfrm>
        </p:spPr>
        <p:txBody>
          <a:bodyPr/>
          <a:lstStyle/>
          <a:p>
            <a:pPr>
              <a:lnSpc>
                <a:spcPct val="150000"/>
              </a:lnSpc>
              <a:buSzPct val="135000"/>
            </a:pPr>
            <a:endParaRPr lang="it-IT" altLang="it-IT" sz="2400"/>
          </a:p>
          <a:p>
            <a:pPr>
              <a:lnSpc>
                <a:spcPct val="150000"/>
              </a:lnSpc>
              <a:buSzPct val="135000"/>
            </a:pPr>
            <a:r>
              <a:rPr lang="it-IT" altLang="it-IT" sz="2800"/>
              <a:t>Patologia cronica, bilaterale, spesso asimmetrica, degli adulti, caratterizzata da </a:t>
            </a:r>
          </a:p>
          <a:p>
            <a:pPr marL="914400" lvl="1" indent="-457200">
              <a:lnSpc>
                <a:spcPct val="150000"/>
              </a:lnSpc>
              <a:buSzPct val="135000"/>
              <a:buFont typeface="Calibri" panose="020F0502020204030204" pitchFamily="34" charset="0"/>
              <a:buAutoNum type="arabicPeriod"/>
            </a:pPr>
            <a:r>
              <a:rPr lang="it-IT" altLang="it-IT" sz="2400" b="1"/>
              <a:t>ipertono oculare</a:t>
            </a:r>
          </a:p>
          <a:p>
            <a:pPr marL="914400" lvl="1" indent="-457200">
              <a:lnSpc>
                <a:spcPct val="150000"/>
              </a:lnSpc>
              <a:buSzPct val="135000"/>
              <a:buFont typeface="Calibri" panose="020F0502020204030204" pitchFamily="34" charset="0"/>
              <a:buAutoNum type="arabicPeriod"/>
            </a:pPr>
            <a:r>
              <a:rPr lang="it-IT" altLang="it-IT" sz="2400" b="1"/>
              <a:t>perdita di fibre delle cellule ganglionari retiniche 	       	</a:t>
            </a:r>
            <a:endParaRPr lang="it-IT" altLang="it-IT" sz="2400"/>
          </a:p>
          <a:p>
            <a:pPr>
              <a:lnSpc>
                <a:spcPct val="160000"/>
              </a:lnSpc>
              <a:buFontTx/>
              <a:buNone/>
            </a:pPr>
            <a:endParaRPr lang="it-IT" altLang="it-IT" sz="2400"/>
          </a:p>
          <a:p>
            <a:pPr>
              <a:lnSpc>
                <a:spcPct val="160000"/>
              </a:lnSpc>
              <a:buFontTx/>
              <a:buNone/>
            </a:pPr>
            <a:endParaRPr lang="it-IT" altLang="it-IT" sz="280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550863"/>
            <a:ext cx="8229600" cy="592137"/>
          </a:xfrm>
        </p:spPr>
        <p:txBody>
          <a:bodyPr/>
          <a:lstStyle/>
          <a:p>
            <a:r>
              <a:rPr lang="it-IT" altLang="it-IT" sz="3600" b="1">
                <a:solidFill>
                  <a:schemeClr val="tx1"/>
                </a:solidFill>
              </a:rPr>
              <a:t>Glaucoma primario ad angolo aperto </a:t>
            </a:r>
            <a:br>
              <a:rPr lang="it-IT" altLang="it-IT" sz="3600" b="1">
                <a:solidFill>
                  <a:schemeClr val="tx1"/>
                </a:solidFill>
              </a:rPr>
            </a:br>
            <a:r>
              <a:rPr lang="it-IT" altLang="it-IT" sz="3600" b="1">
                <a:solidFill>
                  <a:schemeClr val="tx1"/>
                </a:solidFill>
              </a:rPr>
              <a:t>o cronico semplice</a:t>
            </a:r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288" y="1389063"/>
            <a:ext cx="8497887" cy="5040312"/>
          </a:xfrm>
        </p:spPr>
        <p:txBody>
          <a:bodyPr/>
          <a:lstStyle/>
          <a:p>
            <a:pPr>
              <a:lnSpc>
                <a:spcPct val="150000"/>
              </a:lnSpc>
              <a:buSzPct val="135000"/>
            </a:pPr>
            <a:endParaRPr lang="it-IT" altLang="it-IT" sz="2400"/>
          </a:p>
          <a:p>
            <a:pPr>
              <a:lnSpc>
                <a:spcPct val="150000"/>
              </a:lnSpc>
              <a:buSzPct val="135000"/>
            </a:pPr>
            <a:r>
              <a:rPr lang="it-IT" altLang="it-IT" sz="2800"/>
              <a:t>Patologia cronica, bilaterale, spesso asimmetrica, degli adulti, caratterizzata da </a:t>
            </a:r>
          </a:p>
          <a:p>
            <a:pPr marL="914400" lvl="1" indent="-457200">
              <a:lnSpc>
                <a:spcPct val="150000"/>
              </a:lnSpc>
              <a:buSzPct val="135000"/>
              <a:buFont typeface="Calibri" panose="020F0502020204030204" pitchFamily="34" charset="0"/>
              <a:buAutoNum type="arabicPeriod"/>
            </a:pPr>
            <a:r>
              <a:rPr lang="it-IT" altLang="it-IT" sz="2400" b="1"/>
              <a:t>ipertono oculare</a:t>
            </a:r>
          </a:p>
          <a:p>
            <a:pPr marL="914400" lvl="1" indent="-457200">
              <a:lnSpc>
                <a:spcPct val="150000"/>
              </a:lnSpc>
              <a:buSzPct val="135000"/>
              <a:buFont typeface="Calibri" panose="020F0502020204030204" pitchFamily="34" charset="0"/>
              <a:buAutoNum type="arabicPeriod"/>
            </a:pPr>
            <a:r>
              <a:rPr lang="it-IT" altLang="it-IT" sz="2400" b="1"/>
              <a:t>perdita di fibre delle cellule ganglionari retiniche 	       	alterazione del nervo ottico</a:t>
            </a:r>
            <a:endParaRPr lang="it-IT" altLang="it-IT" sz="2400"/>
          </a:p>
          <a:p>
            <a:pPr>
              <a:lnSpc>
                <a:spcPct val="160000"/>
              </a:lnSpc>
              <a:buSzPct val="135000"/>
            </a:pPr>
            <a:endParaRPr lang="it-IT" altLang="it-IT" sz="2400"/>
          </a:p>
          <a:p>
            <a:pPr>
              <a:lnSpc>
                <a:spcPct val="160000"/>
              </a:lnSpc>
              <a:buFontTx/>
              <a:buNone/>
            </a:pPr>
            <a:endParaRPr lang="it-IT" altLang="it-IT" sz="2400"/>
          </a:p>
          <a:p>
            <a:pPr>
              <a:lnSpc>
                <a:spcPct val="160000"/>
              </a:lnSpc>
              <a:buFontTx/>
              <a:buNone/>
            </a:pPr>
            <a:endParaRPr lang="it-IT" altLang="it-IT" sz="2800"/>
          </a:p>
        </p:txBody>
      </p:sp>
      <p:sp>
        <p:nvSpPr>
          <p:cNvPr id="5" name="Freccia curva 4"/>
          <p:cNvSpPr/>
          <p:nvPr/>
        </p:nvSpPr>
        <p:spPr bwMode="auto">
          <a:xfrm flipV="1">
            <a:off x="1476375" y="4581525"/>
            <a:ext cx="503238" cy="503238"/>
          </a:xfrm>
          <a:prstGeom prst="bent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it-IT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it-IT" sz="4000"/>
              <a:t>Sistema di deflusso dell’umor acqueo:</a:t>
            </a:r>
            <a:br>
              <a:rPr lang="it-IT" altLang="it-IT" sz="4000"/>
            </a:br>
            <a:r>
              <a:rPr lang="it-IT" altLang="it-IT" sz="4000"/>
              <a:t>angolo irido-corneale</a:t>
            </a:r>
          </a:p>
        </p:txBody>
      </p:sp>
      <p:pic>
        <p:nvPicPr>
          <p:cNvPr id="7171" name="Picture 13" descr="glau1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1274763" y="2143125"/>
            <a:ext cx="6583362" cy="3746500"/>
          </a:xfrm>
          <a:noFill/>
        </p:spPr>
      </p:pic>
      <p:sp>
        <p:nvSpPr>
          <p:cNvPr id="7172" name="Ovale 5"/>
          <p:cNvSpPr>
            <a:spLocks noChangeArrowheads="1"/>
          </p:cNvSpPr>
          <p:nvPr/>
        </p:nvSpPr>
        <p:spPr bwMode="auto">
          <a:xfrm>
            <a:off x="3857625" y="3286125"/>
            <a:ext cx="1785938" cy="1428750"/>
          </a:xfrm>
          <a:prstGeom prst="ellipse">
            <a:avLst/>
          </a:prstGeom>
          <a:solidFill>
            <a:srgbClr val="FF0000">
              <a:alpha val="0"/>
            </a:srgbClr>
          </a:solidFill>
          <a:ln w="76200" algn="ctr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600">
              <a:latin typeface="Trebuchet MS" panose="020B0603020202020204" pitchFamily="34" charset="0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550863"/>
            <a:ext cx="8229600" cy="592137"/>
          </a:xfrm>
        </p:spPr>
        <p:txBody>
          <a:bodyPr/>
          <a:lstStyle/>
          <a:p>
            <a:r>
              <a:rPr lang="it-IT" altLang="it-IT" sz="3600" b="1">
                <a:solidFill>
                  <a:schemeClr val="tx1"/>
                </a:solidFill>
              </a:rPr>
              <a:t>Glaucoma primario ad angolo aperto </a:t>
            </a:r>
            <a:br>
              <a:rPr lang="it-IT" altLang="it-IT" sz="3600" b="1">
                <a:solidFill>
                  <a:schemeClr val="tx1"/>
                </a:solidFill>
              </a:rPr>
            </a:br>
            <a:r>
              <a:rPr lang="it-IT" altLang="it-IT" sz="3600" b="1">
                <a:solidFill>
                  <a:schemeClr val="tx1"/>
                </a:solidFill>
              </a:rPr>
              <a:t>o cronico semplice</a:t>
            </a:r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288" y="1389063"/>
            <a:ext cx="8497887" cy="5040312"/>
          </a:xfrm>
        </p:spPr>
        <p:txBody>
          <a:bodyPr/>
          <a:lstStyle/>
          <a:p>
            <a:pPr>
              <a:lnSpc>
                <a:spcPct val="150000"/>
              </a:lnSpc>
              <a:buSzPct val="135000"/>
            </a:pPr>
            <a:endParaRPr lang="it-IT" altLang="it-IT" sz="2400"/>
          </a:p>
          <a:p>
            <a:pPr>
              <a:lnSpc>
                <a:spcPct val="150000"/>
              </a:lnSpc>
              <a:buSzPct val="135000"/>
            </a:pPr>
            <a:r>
              <a:rPr lang="it-IT" altLang="it-IT" sz="2800"/>
              <a:t>Patologia cronica, bilaterale, spesso asimmetrica, degli adulti, caratterizzata da </a:t>
            </a:r>
          </a:p>
          <a:p>
            <a:pPr marL="914400" lvl="1" indent="-457200">
              <a:lnSpc>
                <a:spcPct val="150000"/>
              </a:lnSpc>
              <a:buSzPct val="135000"/>
              <a:buFont typeface="Calibri" panose="020F0502020204030204" pitchFamily="34" charset="0"/>
              <a:buAutoNum type="arabicPeriod"/>
            </a:pPr>
            <a:r>
              <a:rPr lang="it-IT" altLang="it-IT" sz="2400" b="1"/>
              <a:t>ipertono oculare</a:t>
            </a:r>
          </a:p>
          <a:p>
            <a:pPr marL="914400" lvl="1" indent="-457200">
              <a:lnSpc>
                <a:spcPct val="150000"/>
              </a:lnSpc>
              <a:buSzPct val="135000"/>
              <a:buFont typeface="Calibri" panose="020F0502020204030204" pitchFamily="34" charset="0"/>
              <a:buAutoNum type="arabicPeriod"/>
            </a:pPr>
            <a:r>
              <a:rPr lang="it-IT" altLang="it-IT" sz="2400" b="1"/>
              <a:t>perdita di fibre delle cellule ganglionari retiniche 	       	alterazione del nervo ottico</a:t>
            </a:r>
            <a:endParaRPr lang="it-IT" altLang="it-IT" sz="2400"/>
          </a:p>
          <a:p>
            <a:pPr marL="914400" lvl="1" indent="-457200">
              <a:lnSpc>
                <a:spcPct val="150000"/>
              </a:lnSpc>
              <a:buSzPct val="135000"/>
              <a:buFont typeface="Calibri" panose="020F0502020204030204" pitchFamily="34" charset="0"/>
              <a:buAutoNum type="arabicPeriod"/>
            </a:pPr>
            <a:r>
              <a:rPr lang="it-IT" altLang="it-IT" sz="2400" b="1"/>
              <a:t>anomalie del campo visivo</a:t>
            </a:r>
            <a:endParaRPr lang="it-IT" altLang="it-IT" sz="2400"/>
          </a:p>
          <a:p>
            <a:pPr>
              <a:lnSpc>
                <a:spcPct val="160000"/>
              </a:lnSpc>
              <a:buSzPct val="135000"/>
            </a:pPr>
            <a:endParaRPr lang="it-IT" altLang="it-IT" sz="2400"/>
          </a:p>
          <a:p>
            <a:pPr>
              <a:lnSpc>
                <a:spcPct val="160000"/>
              </a:lnSpc>
              <a:buFontTx/>
              <a:buNone/>
            </a:pPr>
            <a:endParaRPr lang="it-IT" altLang="it-IT" sz="2400"/>
          </a:p>
          <a:p>
            <a:pPr>
              <a:lnSpc>
                <a:spcPct val="160000"/>
              </a:lnSpc>
              <a:buFontTx/>
              <a:buNone/>
            </a:pPr>
            <a:endParaRPr lang="it-IT" altLang="it-IT" sz="2800"/>
          </a:p>
        </p:txBody>
      </p:sp>
      <p:sp>
        <p:nvSpPr>
          <p:cNvPr id="5" name="Freccia curva 4"/>
          <p:cNvSpPr/>
          <p:nvPr/>
        </p:nvSpPr>
        <p:spPr bwMode="auto">
          <a:xfrm flipV="1">
            <a:off x="1476375" y="4581525"/>
            <a:ext cx="503238" cy="503238"/>
          </a:xfrm>
          <a:prstGeom prst="bent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it-IT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40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14375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it-IT" sz="3200" dirty="0"/>
              <a:t>Glaucoma ad angolo aperto:</a:t>
            </a:r>
            <a:br>
              <a:rPr lang="it-IT" sz="3200" dirty="0"/>
            </a:br>
            <a:r>
              <a:rPr lang="it-IT" sz="3200" dirty="0"/>
              <a:t>diagnosi</a:t>
            </a:r>
            <a:r>
              <a:rPr lang="it-IT" sz="3600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/>
            </a:r>
            <a:br>
              <a:rPr lang="it-IT" sz="3600" b="1" dirty="0"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endParaRPr lang="it-IT" sz="3600" b="1" dirty="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230404" name="Text Box 4"/>
          <p:cNvSpPr txBox="1">
            <a:spLocks noGrp="1" noChangeArrowheads="1"/>
          </p:cNvSpPr>
          <p:nvPr>
            <p:ph sz="half" idx="1"/>
          </p:nvPr>
        </p:nvSpPr>
        <p:spPr>
          <a:xfrm>
            <a:off x="361950" y="1600200"/>
            <a:ext cx="4281488" cy="4525963"/>
          </a:xfrm>
        </p:spPr>
        <p:txBody>
          <a:bodyPr/>
          <a:lstStyle/>
          <a:p>
            <a:pPr eaLnBrk="1" hangingPunct="1">
              <a:buClr>
                <a:srgbClr val="FF0000"/>
              </a:buClr>
              <a:buSzPct val="170000"/>
              <a:buFontTx/>
              <a:buNone/>
              <a:defRPr/>
            </a:pPr>
            <a:r>
              <a:rPr lang="it-IT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 	</a:t>
            </a:r>
          </a:p>
          <a:p>
            <a:pPr eaLnBrk="1" hangingPunct="1">
              <a:lnSpc>
                <a:spcPct val="150000"/>
              </a:lnSpc>
              <a:buClr>
                <a:srgbClr val="FF0000"/>
              </a:buClr>
              <a:buSzPct val="170000"/>
              <a:buFontTx/>
              <a:buNone/>
              <a:defRPr/>
            </a:pPr>
            <a:r>
              <a:rPr lang="it-IT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	</a:t>
            </a:r>
            <a:r>
              <a:rPr lang="it-IT" sz="2400" dirty="0"/>
              <a:t>Per eseguire </a:t>
            </a:r>
            <a:r>
              <a:rPr lang="it-IT" sz="2400" b="1" dirty="0"/>
              <a:t>diagnosi</a:t>
            </a:r>
            <a:r>
              <a:rPr lang="it-IT" sz="2400" dirty="0"/>
              <a:t> di glaucoma cronico semplice è necessaria la presenza di </a:t>
            </a:r>
          </a:p>
          <a:p>
            <a:pPr eaLnBrk="1" hangingPunct="1">
              <a:lnSpc>
                <a:spcPct val="150000"/>
              </a:lnSpc>
              <a:buClr>
                <a:srgbClr val="FF0000"/>
              </a:buClr>
              <a:buSzPct val="170000"/>
              <a:defRPr/>
            </a:pPr>
            <a:r>
              <a:rPr lang="it-IT" sz="2400" dirty="0"/>
              <a:t>2 segni su 3, o </a:t>
            </a:r>
          </a:p>
          <a:p>
            <a:pPr eaLnBrk="1" hangingPunct="1">
              <a:lnSpc>
                <a:spcPct val="150000"/>
              </a:lnSpc>
              <a:buClr>
                <a:srgbClr val="FF0000"/>
              </a:buClr>
              <a:buSzPct val="170000"/>
              <a:defRPr/>
            </a:pPr>
            <a:r>
              <a:rPr lang="it-IT" sz="2400" dirty="0"/>
              <a:t>un </a:t>
            </a:r>
            <a:r>
              <a:rPr lang="it-IT" sz="2400" dirty="0" err="1"/>
              <a:t>ipertono</a:t>
            </a:r>
            <a:r>
              <a:rPr lang="it-IT" sz="2400" dirty="0"/>
              <a:t> marcato (&gt;24 mm. Hg.)</a:t>
            </a:r>
          </a:p>
        </p:txBody>
      </p:sp>
      <p:graphicFrame>
        <p:nvGraphicFramePr>
          <p:cNvPr id="10" name="Segnaposto contenuto 9"/>
          <p:cNvGraphicFramePr>
            <a:graphicFrameLocks noGrp="1"/>
          </p:cNvGraphicFramePr>
          <p:nvPr>
            <p:ph sz="half" idx="2"/>
          </p:nvPr>
        </p:nvGraphicFramePr>
        <p:xfrm>
          <a:off x="4648200" y="1600200"/>
          <a:ext cx="4038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550863"/>
            <a:ext cx="8229600" cy="592137"/>
          </a:xfrm>
        </p:spPr>
        <p:txBody>
          <a:bodyPr/>
          <a:lstStyle/>
          <a:p>
            <a:r>
              <a:rPr lang="it-IT" altLang="it-IT" sz="3200" b="1">
                <a:solidFill>
                  <a:schemeClr val="tx1"/>
                </a:solidFill>
              </a:rPr>
              <a:t>Glaucoma primario ad angolo aperto </a:t>
            </a:r>
            <a:br>
              <a:rPr lang="it-IT" altLang="it-IT" sz="3200" b="1">
                <a:solidFill>
                  <a:schemeClr val="tx1"/>
                </a:solidFill>
              </a:rPr>
            </a:br>
            <a:r>
              <a:rPr lang="it-IT" altLang="it-IT" sz="3200" b="1">
                <a:solidFill>
                  <a:schemeClr val="tx1"/>
                </a:solidFill>
              </a:rPr>
              <a:t>o cronico semplice</a:t>
            </a:r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288" y="1389063"/>
            <a:ext cx="8497887" cy="5040312"/>
          </a:xfrm>
        </p:spPr>
        <p:txBody>
          <a:bodyPr/>
          <a:lstStyle/>
          <a:p>
            <a:pPr>
              <a:lnSpc>
                <a:spcPct val="150000"/>
              </a:lnSpc>
              <a:buSzPct val="135000"/>
            </a:pPr>
            <a:endParaRPr lang="it-IT" altLang="it-IT" sz="2400"/>
          </a:p>
          <a:p>
            <a:pPr>
              <a:lnSpc>
                <a:spcPct val="150000"/>
              </a:lnSpc>
              <a:buSzPct val="135000"/>
            </a:pPr>
            <a:r>
              <a:rPr lang="it-IT" altLang="it-IT" sz="2400"/>
              <a:t>Il paziente con questo tipo di glaucoma </a:t>
            </a:r>
            <a:r>
              <a:rPr lang="it-IT" altLang="it-IT" sz="2400" b="1"/>
              <a:t>spesso non presenta alcun sintomo</a:t>
            </a:r>
            <a:r>
              <a:rPr lang="it-IT" altLang="it-IT" sz="2400"/>
              <a:t> e la diagnosi avviene nella gran parte dei casi </a:t>
            </a:r>
            <a:r>
              <a:rPr lang="it-IT" altLang="it-IT" sz="2400" b="1"/>
              <a:t>occasionalmente </a:t>
            </a:r>
            <a:r>
              <a:rPr lang="it-IT" altLang="it-IT" sz="2400"/>
              <a:t>durante una visita oculistica</a:t>
            </a:r>
          </a:p>
          <a:p>
            <a:pPr>
              <a:lnSpc>
                <a:spcPct val="160000"/>
              </a:lnSpc>
              <a:buSzPct val="135000"/>
            </a:pPr>
            <a:endParaRPr lang="it-IT" altLang="it-IT" sz="2400"/>
          </a:p>
          <a:p>
            <a:pPr>
              <a:lnSpc>
                <a:spcPct val="160000"/>
              </a:lnSpc>
              <a:buFontTx/>
              <a:buNone/>
            </a:pPr>
            <a:endParaRPr lang="it-IT" altLang="it-IT" sz="2400"/>
          </a:p>
          <a:p>
            <a:pPr>
              <a:lnSpc>
                <a:spcPct val="160000"/>
              </a:lnSpc>
              <a:buFontTx/>
              <a:buNone/>
            </a:pPr>
            <a:endParaRPr lang="it-IT" altLang="it-IT" sz="280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altLang="it-IT" sz="3600" b="1">
                <a:solidFill>
                  <a:schemeClr val="tx1"/>
                </a:solidFill>
              </a:rPr>
              <a:t>Glaucoma primario ad angolo aperto</a:t>
            </a:r>
            <a:endParaRPr lang="it-IT" altLang="it-IT" sz="2800" b="1">
              <a:solidFill>
                <a:schemeClr val="tx1"/>
              </a:solidFill>
            </a:endParaRPr>
          </a:p>
        </p:txBody>
      </p:sp>
      <p:graphicFrame>
        <p:nvGraphicFramePr>
          <p:cNvPr id="6" name="Diagramma 5"/>
          <p:cNvGraphicFramePr/>
          <p:nvPr/>
        </p:nvGraphicFramePr>
        <p:xfrm>
          <a:off x="1835696" y="1600201"/>
          <a:ext cx="5338936" cy="26928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altLang="it-IT" sz="3600" b="1">
                <a:solidFill>
                  <a:schemeClr val="tx1"/>
                </a:solidFill>
              </a:rPr>
              <a:t>Glaucoma primario ad angolo aperto</a:t>
            </a:r>
            <a:endParaRPr lang="it-IT" altLang="it-IT" sz="2800" b="1">
              <a:solidFill>
                <a:schemeClr val="tx1"/>
              </a:solidFill>
            </a:endParaRPr>
          </a:p>
        </p:txBody>
      </p:sp>
      <p:graphicFrame>
        <p:nvGraphicFramePr>
          <p:cNvPr id="6" name="Diagramma 5"/>
          <p:cNvGraphicFramePr/>
          <p:nvPr/>
        </p:nvGraphicFramePr>
        <p:xfrm>
          <a:off x="1249288" y="1340768"/>
          <a:ext cx="6203032" cy="31292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altLang="it-IT" sz="3600" b="1">
                <a:solidFill>
                  <a:schemeClr val="tx1"/>
                </a:solidFill>
              </a:rPr>
              <a:t>Glaucoma primario ad angolo aperto</a:t>
            </a:r>
            <a:endParaRPr lang="it-IT" altLang="it-IT" sz="2800" b="1">
              <a:solidFill>
                <a:schemeClr val="tx1"/>
              </a:solidFill>
            </a:endParaRPr>
          </a:p>
        </p:txBody>
      </p:sp>
      <p:graphicFrame>
        <p:nvGraphicFramePr>
          <p:cNvPr id="6" name="Diagramma 5"/>
          <p:cNvGraphicFramePr/>
          <p:nvPr/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ts val="3500"/>
              </a:lnSpc>
            </a:pPr>
            <a:r>
              <a:rPr lang="it-IT" altLang="it-IT" sz="2800" u="sng">
                <a:ea typeface="ＭＳ Ｐゴシック" panose="020B0600070205080204" pitchFamily="34" charset="-128"/>
              </a:rPr>
              <a:t>Teorie patogenetiche</a:t>
            </a:r>
            <a:r>
              <a:rPr lang="it-IT" altLang="it-IT" sz="2800">
                <a:ea typeface="ＭＳ Ｐゴシック" panose="020B0600070205080204" pitchFamily="34" charset="-128"/>
              </a:rPr>
              <a:t> del </a:t>
            </a:r>
            <a:br>
              <a:rPr lang="it-IT" altLang="it-IT" sz="2800">
                <a:ea typeface="ＭＳ Ｐゴシック" panose="020B0600070205080204" pitchFamily="34" charset="-128"/>
              </a:rPr>
            </a:br>
            <a:r>
              <a:rPr lang="it-IT" altLang="it-IT" sz="2800">
                <a:ea typeface="ＭＳ Ｐゴシック" panose="020B0600070205080204" pitchFamily="34" charset="-128"/>
              </a:rPr>
              <a:t>glaucoma ad angolo aperto </a:t>
            </a:r>
          </a:p>
        </p:txBody>
      </p:sp>
      <p:sp>
        <p:nvSpPr>
          <p:cNvPr id="14" name="Segnaposto testo 13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pPr marL="287338" indent="-287338">
              <a:lnSpc>
                <a:spcPct val="150000"/>
              </a:lnSpc>
              <a:defRPr/>
            </a:pPr>
            <a:r>
              <a:rPr lang="it-IT" sz="2400" dirty="0">
                <a:solidFill>
                  <a:srgbClr val="FF0000"/>
                </a:solidFill>
                <a:ea typeface="ＭＳ Ｐゴシック" pitchFamily="34" charset="-128"/>
              </a:rPr>
              <a:t>Teoria meccanica </a:t>
            </a:r>
          </a:p>
          <a:p>
            <a:pPr marL="287338" indent="-287338">
              <a:lnSpc>
                <a:spcPct val="150000"/>
              </a:lnSpc>
              <a:buFontTx/>
              <a:buNone/>
              <a:defRPr/>
            </a:pPr>
            <a:r>
              <a:rPr lang="it-IT" sz="2400" dirty="0">
                <a:ea typeface="ＭＳ Ｐゴシック" pitchFamily="34" charset="-128"/>
              </a:rPr>
              <a:t>	La </a:t>
            </a:r>
            <a:r>
              <a:rPr lang="it-IT" sz="2400" b="1" dirty="0">
                <a:ea typeface="ＭＳ Ｐゴシック" pitchFamily="34" charset="-128"/>
              </a:rPr>
              <a:t>Neuropatia Ottica </a:t>
            </a:r>
            <a:r>
              <a:rPr lang="it-IT" sz="2400" b="1" dirty="0" err="1">
                <a:ea typeface="ＭＳ Ｐゴシック" pitchFamily="34" charset="-128"/>
              </a:rPr>
              <a:t>Glaucomatosa</a:t>
            </a:r>
            <a:r>
              <a:rPr lang="it-IT" sz="2400" dirty="0">
                <a:ea typeface="ＭＳ Ｐゴシック" pitchFamily="34" charset="-128"/>
              </a:rPr>
              <a:t> è una diretta conseguenza di un aumento della IOP che danneggia la lamina cribrosa e gli assoni delle cellule ganglionari</a:t>
            </a:r>
            <a:endParaRPr lang="it-IT" sz="2400" baseline="30000" dirty="0">
              <a:ea typeface="ＭＳ Ｐゴシック" pitchFamily="34" charset="-128"/>
            </a:endParaRPr>
          </a:p>
          <a:p>
            <a:pPr>
              <a:defRPr/>
            </a:pPr>
            <a:endParaRPr lang="it-IT" dirty="0"/>
          </a:p>
        </p:txBody>
      </p:sp>
      <p:pic>
        <p:nvPicPr>
          <p:cNvPr id="40964" name="Picture 4" descr="ey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35600" y="1773238"/>
            <a:ext cx="3384550" cy="306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5" name="Line 5"/>
          <p:cNvSpPr>
            <a:spLocks noChangeShapeType="1"/>
          </p:cNvSpPr>
          <p:nvPr/>
        </p:nvSpPr>
        <p:spPr bwMode="auto">
          <a:xfrm flipV="1">
            <a:off x="7164388" y="2420938"/>
            <a:ext cx="0" cy="7207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40966" name="Line 6"/>
          <p:cNvSpPr>
            <a:spLocks noChangeShapeType="1"/>
          </p:cNvSpPr>
          <p:nvPr/>
        </p:nvSpPr>
        <p:spPr bwMode="auto">
          <a:xfrm>
            <a:off x="7164388" y="3357563"/>
            <a:ext cx="0" cy="7191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40967" name="Line 7"/>
          <p:cNvSpPr>
            <a:spLocks noChangeShapeType="1"/>
          </p:cNvSpPr>
          <p:nvPr/>
        </p:nvSpPr>
        <p:spPr bwMode="auto">
          <a:xfrm flipV="1">
            <a:off x="7308850" y="2565400"/>
            <a:ext cx="358775" cy="5032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40968" name="Line 8"/>
          <p:cNvSpPr>
            <a:spLocks noChangeShapeType="1"/>
          </p:cNvSpPr>
          <p:nvPr/>
        </p:nvSpPr>
        <p:spPr bwMode="auto">
          <a:xfrm>
            <a:off x="7308850" y="3357563"/>
            <a:ext cx="503238" cy="2873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40969" name="Line 9"/>
          <p:cNvSpPr>
            <a:spLocks noChangeShapeType="1"/>
          </p:cNvSpPr>
          <p:nvPr/>
        </p:nvSpPr>
        <p:spPr bwMode="auto">
          <a:xfrm flipH="1" flipV="1">
            <a:off x="6588125" y="2708275"/>
            <a:ext cx="360363" cy="3603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40970" name="Line 10"/>
          <p:cNvSpPr>
            <a:spLocks noChangeShapeType="1"/>
          </p:cNvSpPr>
          <p:nvPr/>
        </p:nvSpPr>
        <p:spPr bwMode="auto">
          <a:xfrm flipH="1">
            <a:off x="6659563" y="3429000"/>
            <a:ext cx="288925" cy="3603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40971" name="Line 11"/>
          <p:cNvSpPr>
            <a:spLocks noChangeShapeType="1"/>
          </p:cNvSpPr>
          <p:nvPr/>
        </p:nvSpPr>
        <p:spPr bwMode="auto">
          <a:xfrm>
            <a:off x="7308850" y="3213100"/>
            <a:ext cx="5762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40972" name="Line 12"/>
          <p:cNvSpPr>
            <a:spLocks noChangeShapeType="1"/>
          </p:cNvSpPr>
          <p:nvPr/>
        </p:nvSpPr>
        <p:spPr bwMode="auto">
          <a:xfrm flipH="1">
            <a:off x="6516688" y="3213100"/>
            <a:ext cx="431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40973" name="Oval 13"/>
          <p:cNvSpPr>
            <a:spLocks noChangeArrowheads="1"/>
          </p:cNvSpPr>
          <p:nvPr/>
        </p:nvSpPr>
        <p:spPr bwMode="auto">
          <a:xfrm>
            <a:off x="7885113" y="3284538"/>
            <a:ext cx="431800" cy="792162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60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olo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it-IT" b="1">
                <a:solidFill>
                  <a:srgbClr val="FF0000"/>
                </a:solidFill>
                <a:ea typeface="ＭＳ Ｐゴシック" panose="020B0600070205080204" pitchFamily="34" charset="-128"/>
              </a:rPr>
              <a:t>Teoria meccanica</a:t>
            </a:r>
            <a:br>
              <a:rPr lang="it-IT" altLang="it-IT" b="1">
                <a:solidFill>
                  <a:srgbClr val="FF0000"/>
                </a:solidFill>
                <a:ea typeface="ＭＳ Ｐゴシック" panose="020B0600070205080204" pitchFamily="34" charset="-128"/>
              </a:rPr>
            </a:br>
            <a:endParaRPr lang="it-IT" altLang="it-IT"/>
          </a:p>
        </p:txBody>
      </p:sp>
      <p:sp>
        <p:nvSpPr>
          <p:cNvPr id="41987" name="Segnaposto contenuto 6"/>
          <p:cNvSpPr>
            <a:spLocks noGrp="1"/>
          </p:cNvSpPr>
          <p:nvPr>
            <p:ph sz="half" idx="1"/>
          </p:nvPr>
        </p:nvSpPr>
        <p:spPr>
          <a:xfrm>
            <a:off x="214313" y="1143000"/>
            <a:ext cx="4643437" cy="4857750"/>
          </a:xfrm>
        </p:spPr>
        <p:txBody>
          <a:bodyPr/>
          <a:lstStyle/>
          <a:p>
            <a:pPr>
              <a:lnSpc>
                <a:spcPct val="150000"/>
              </a:lnSpc>
              <a:spcBef>
                <a:spcPct val="50000"/>
              </a:spcBef>
              <a:buFontTx/>
              <a:buNone/>
            </a:pPr>
            <a:r>
              <a:rPr lang="it-IT" altLang="it-IT" b="1">
                <a:ea typeface="ＭＳ Ｐゴシック" panose="020B0600070205080204" pitchFamily="34" charset="-128"/>
                <a:sym typeface="Symbol" panose="05050102010706020507" pitchFamily="18" charset="2"/>
              </a:rPr>
              <a:t>	</a:t>
            </a:r>
            <a:r>
              <a:rPr lang="it-IT" altLang="it-IT" sz="2400">
                <a:ea typeface="ＭＳ Ｐゴシック" panose="020B0600070205080204" pitchFamily="34" charset="-128"/>
                <a:sym typeface="Symbol" panose="05050102010706020507" pitchFamily="18" charset="2"/>
              </a:rPr>
              <a:t>La pressione endo-oculare comprime gli strati della lamina cribrosa e li deforma verso l’esterno.  Ciò induce una compressione degli assoni delle cellule ganglionari determinando un blocco del trasporto assoplasmatico</a:t>
            </a:r>
            <a:r>
              <a:rPr lang="it-IT" altLang="it-IT" sz="2400">
                <a:solidFill>
                  <a:srgbClr val="003592"/>
                </a:solidFill>
                <a:ea typeface="ＭＳ Ｐゴシック" panose="020B0600070205080204" pitchFamily="34" charset="-128"/>
                <a:sym typeface="Symbol" panose="05050102010706020507" pitchFamily="18" charset="2"/>
              </a:rPr>
              <a:t> </a:t>
            </a:r>
          </a:p>
          <a:p>
            <a:pPr>
              <a:buFontTx/>
              <a:buNone/>
            </a:pPr>
            <a:endParaRPr lang="it-IT" altLang="it-IT"/>
          </a:p>
        </p:txBody>
      </p:sp>
      <p:pic>
        <p:nvPicPr>
          <p:cNvPr id="41988" name="Picture 30" descr="g1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630" t="6705" r="9258" b="8067"/>
          <a:stretch>
            <a:fillRect/>
          </a:stretch>
        </p:blipFill>
        <p:spPr>
          <a:xfrm>
            <a:off x="5500688" y="1214438"/>
            <a:ext cx="2922587" cy="2357437"/>
          </a:xfrm>
          <a:noFill/>
        </p:spPr>
      </p:pic>
      <p:pic>
        <p:nvPicPr>
          <p:cNvPr id="41989" name="Picture 2" descr="http://www.centrooculisticoreggiano.it/images/chirurgia/glaucoma-08-02.jpg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879" t="11591" r="8638" b="21626"/>
          <a:stretch>
            <a:fillRect/>
          </a:stretch>
        </p:blipFill>
        <p:spPr>
          <a:xfrm>
            <a:off x="5072063" y="4143375"/>
            <a:ext cx="3795712" cy="2214563"/>
          </a:xfrm>
          <a:noFill/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ext Box 4"/>
          <p:cNvSpPr txBox="1">
            <a:spLocks noChangeArrowheads="1"/>
          </p:cNvSpPr>
          <p:nvPr/>
        </p:nvSpPr>
        <p:spPr bwMode="auto">
          <a:xfrm>
            <a:off x="0" y="452438"/>
            <a:ext cx="9093200" cy="88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ts val="3500"/>
              </a:lnSpc>
              <a:spcBef>
                <a:spcPct val="0"/>
              </a:spcBef>
              <a:buFontTx/>
              <a:buNone/>
            </a:pPr>
            <a:r>
              <a:rPr lang="it-IT" altLang="it-IT" sz="2900" u="sng">
                <a:ea typeface="ＭＳ Ｐゴシック" panose="020B0600070205080204" pitchFamily="34" charset="-128"/>
              </a:rPr>
              <a:t>Teorie patogenetiche </a:t>
            </a:r>
            <a:r>
              <a:rPr lang="it-IT" altLang="it-IT" sz="2900">
                <a:ea typeface="ＭＳ Ｐゴシック" panose="020B0600070205080204" pitchFamily="34" charset="-128"/>
              </a:rPr>
              <a:t>del </a:t>
            </a:r>
          </a:p>
          <a:p>
            <a:pPr algn="ctr">
              <a:lnSpc>
                <a:spcPts val="3500"/>
              </a:lnSpc>
              <a:spcBef>
                <a:spcPct val="0"/>
              </a:spcBef>
              <a:buFontTx/>
              <a:buNone/>
            </a:pPr>
            <a:r>
              <a:rPr lang="it-IT" altLang="it-IT" sz="2900">
                <a:ea typeface="ＭＳ Ｐゴシック" panose="020B0600070205080204" pitchFamily="34" charset="-128"/>
              </a:rPr>
              <a:t>glaucoma ad angolo aperto </a:t>
            </a:r>
          </a:p>
        </p:txBody>
      </p:sp>
      <p:sp>
        <p:nvSpPr>
          <p:cNvPr id="44035" name="Segnaposto contenuto 4"/>
          <p:cNvSpPr>
            <a:spLocks noGrp="1"/>
          </p:cNvSpPr>
          <p:nvPr>
            <p:ph sz="half" idx="1"/>
          </p:nvPr>
        </p:nvSpPr>
        <p:spPr>
          <a:xfrm>
            <a:off x="357188" y="1600200"/>
            <a:ext cx="4357687" cy="4525963"/>
          </a:xfrm>
        </p:spPr>
        <p:txBody>
          <a:bodyPr/>
          <a:lstStyle/>
          <a:p>
            <a:pPr marL="287338" indent="-287338">
              <a:lnSpc>
                <a:spcPct val="150000"/>
              </a:lnSpc>
            </a:pPr>
            <a:r>
              <a:rPr lang="it-IT" altLang="it-IT" sz="2400">
                <a:solidFill>
                  <a:srgbClr val="FF0000"/>
                </a:solidFill>
                <a:ea typeface="ＭＳ Ｐゴシック" panose="020B0600070205080204" pitchFamily="34" charset="-128"/>
              </a:rPr>
              <a:t>Teoria vascolare </a:t>
            </a:r>
          </a:p>
          <a:p>
            <a:pPr marL="287338" indent="-287338">
              <a:lnSpc>
                <a:spcPct val="150000"/>
              </a:lnSpc>
              <a:buFontTx/>
              <a:buNone/>
            </a:pPr>
            <a:r>
              <a:rPr lang="it-IT" altLang="it-IT" sz="2400">
                <a:solidFill>
                  <a:srgbClr val="FF0000"/>
                </a:solidFill>
                <a:ea typeface="ＭＳ Ｐゴシック" panose="020B0600070205080204" pitchFamily="34" charset="-128"/>
              </a:rPr>
              <a:t>	</a:t>
            </a:r>
            <a:r>
              <a:rPr lang="it-IT" altLang="it-IT" sz="2400">
                <a:ea typeface="ＭＳ Ｐゴシック" panose="020B0600070205080204" pitchFamily="34" charset="-128"/>
              </a:rPr>
              <a:t>La </a:t>
            </a:r>
            <a:r>
              <a:rPr lang="it-IT" altLang="it-IT" sz="2400" b="1">
                <a:ea typeface="ＭＳ Ｐゴシック" panose="020B0600070205080204" pitchFamily="34" charset="-128"/>
              </a:rPr>
              <a:t>Neuropatia Ottica Glaucomatosa</a:t>
            </a:r>
            <a:r>
              <a:rPr lang="it-IT" altLang="it-IT" sz="2400">
                <a:ea typeface="ＭＳ Ｐゴシック" panose="020B0600070205080204" pitchFamily="34" charset="-128"/>
              </a:rPr>
              <a:t> è conseguenza di un insufficiente apporto ematico dovuto ad una riduzione del flusso ematico derivante dall’aumento della IOP o da altri fattori di rischio</a:t>
            </a:r>
            <a:endParaRPr lang="it-IT" altLang="it-IT" sz="2400" baseline="30000">
              <a:ea typeface="ＭＳ Ｐゴシック" panose="020B0600070205080204" pitchFamily="34" charset="-128"/>
            </a:endParaRPr>
          </a:p>
        </p:txBody>
      </p:sp>
      <p:pic>
        <p:nvPicPr>
          <p:cNvPr id="44036" name="Picture 14" descr="msotw9_temp0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lum bright="4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4932363" y="2198688"/>
            <a:ext cx="3425825" cy="3373437"/>
          </a:xfrm>
          <a:effectLst>
            <a:outerShdw dist="143684" dir="2700000" algn="ctr" rotWithShape="0">
              <a:schemeClr val="bg2"/>
            </a:outerShdw>
          </a:effectLst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it-IT" sz="4000"/>
              <a:t>Neuropatia ottica glaucomatosa</a:t>
            </a:r>
          </a:p>
        </p:txBody>
      </p:sp>
      <p:sp>
        <p:nvSpPr>
          <p:cNvPr id="46083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285750" y="1600200"/>
            <a:ext cx="4429125" cy="4525963"/>
          </a:xfrm>
        </p:spPr>
        <p:txBody>
          <a:bodyPr/>
          <a:lstStyle/>
          <a:p>
            <a:pPr>
              <a:lnSpc>
                <a:spcPct val="110000"/>
              </a:lnSpc>
            </a:pPr>
            <a:r>
              <a:rPr lang="it-IT" altLang="it-IT" sz="3600"/>
              <a:t>Fattori di rischio</a:t>
            </a:r>
          </a:p>
          <a:p>
            <a:pPr marL="914400" lvl="1" indent="-457200">
              <a:buFont typeface="Calibri" panose="020F0502020204030204" pitchFamily="34" charset="0"/>
              <a:buAutoNum type="arabicPeriod"/>
            </a:pPr>
            <a:r>
              <a:rPr lang="it-IT" altLang="it-IT"/>
              <a:t>Ipertono oculare</a:t>
            </a:r>
          </a:p>
          <a:p>
            <a:pPr marL="914400" lvl="1" indent="-457200">
              <a:buFont typeface="Calibri" panose="020F0502020204030204" pitchFamily="34" charset="0"/>
              <a:buAutoNum type="arabicPeriod"/>
            </a:pPr>
            <a:r>
              <a:rPr lang="it-IT" altLang="it-IT"/>
              <a:t>Disordini vascolari sistemici</a:t>
            </a:r>
          </a:p>
          <a:p>
            <a:pPr marL="914400" lvl="1" indent="-457200">
              <a:buFont typeface="Calibri" panose="020F0502020204030204" pitchFamily="34" charset="0"/>
              <a:buAutoNum type="arabicPeriod"/>
            </a:pPr>
            <a:r>
              <a:rPr lang="it-IT" altLang="it-IT"/>
              <a:t>Alterato flusso ematico del nervo ottico</a:t>
            </a:r>
          </a:p>
          <a:p>
            <a:pPr marL="1371600" lvl="2" indent="-457200">
              <a:buFontTx/>
              <a:buNone/>
            </a:pPr>
            <a:r>
              <a:rPr lang="it-IT" altLang="it-IT" sz="2400"/>
              <a:t>(pressione di perfusione / resistenza al deflusso)</a:t>
            </a:r>
          </a:p>
        </p:txBody>
      </p:sp>
      <p:pic>
        <p:nvPicPr>
          <p:cNvPr id="46084" name="Picture 32" descr="pg_39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5334000" y="1785938"/>
            <a:ext cx="3167063" cy="3667125"/>
          </a:xfr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olo 3"/>
          <p:cNvSpPr>
            <a:spLocks noGrp="1"/>
          </p:cNvSpPr>
          <p:nvPr>
            <p:ph type="title"/>
          </p:nvPr>
        </p:nvSpPr>
        <p:spPr>
          <a:xfrm>
            <a:off x="457200" y="273050"/>
            <a:ext cx="7258050" cy="1162050"/>
          </a:xfrm>
        </p:spPr>
        <p:txBody>
          <a:bodyPr/>
          <a:lstStyle/>
          <a:p>
            <a:pPr algn="ctr"/>
            <a:r>
              <a:rPr lang="it-IT" altLang="it-IT" sz="3600" b="0"/>
              <a:t>Vie di deflusso dell’umor acqueo</a:t>
            </a:r>
          </a:p>
        </p:txBody>
      </p:sp>
      <p:sp>
        <p:nvSpPr>
          <p:cNvPr id="8195" name="Rectangle 2"/>
          <p:cNvSpPr>
            <a:spLocks noGrp="1" noChangeArrowheads="1"/>
          </p:cNvSpPr>
          <p:nvPr>
            <p:ph type="body" sz="half" idx="2"/>
          </p:nvPr>
        </p:nvSpPr>
        <p:spPr>
          <a:xfrm>
            <a:off x="457200" y="1809750"/>
            <a:ext cx="3257550" cy="4691063"/>
          </a:xfrm>
        </p:spPr>
        <p:txBody>
          <a:bodyPr/>
          <a:lstStyle/>
          <a:p>
            <a:pPr marL="533400" indent="-533400">
              <a:lnSpc>
                <a:spcPct val="150000"/>
              </a:lnSpc>
              <a:buFont typeface="Calibri" panose="020F0502020204030204" pitchFamily="34" charset="0"/>
              <a:buAutoNum type="arabicPeriod"/>
            </a:pPr>
            <a:r>
              <a:rPr lang="it-IT" altLang="it-IT" sz="3200"/>
              <a:t>Trabecolato </a:t>
            </a:r>
          </a:p>
          <a:p>
            <a:pPr marL="533400" indent="-533400">
              <a:lnSpc>
                <a:spcPct val="150000"/>
              </a:lnSpc>
              <a:buFont typeface="Calibri" panose="020F0502020204030204" pitchFamily="34" charset="0"/>
              <a:buAutoNum type="arabicPeriod"/>
            </a:pPr>
            <a:r>
              <a:rPr lang="it-IT" altLang="it-IT" sz="3200"/>
              <a:t>Via uveo-sclerale</a:t>
            </a:r>
          </a:p>
          <a:p>
            <a:pPr marL="914400" lvl="1" indent="-457200"/>
            <a:endParaRPr lang="it-IT" altLang="it-IT" sz="2400"/>
          </a:p>
          <a:p>
            <a:pPr marL="533400" indent="-533400">
              <a:buClr>
                <a:srgbClr val="FF0000"/>
              </a:buClr>
            </a:pPr>
            <a:endParaRPr lang="it-IT" altLang="it-IT" sz="2800"/>
          </a:p>
        </p:txBody>
      </p:sp>
      <p:pic>
        <p:nvPicPr>
          <p:cNvPr id="8196" name="Picture 13" descr="tmflow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3714750" y="1785938"/>
            <a:ext cx="5429250" cy="4035425"/>
          </a:xfrm>
          <a:noFill/>
        </p:spPr>
      </p:pic>
      <p:cxnSp>
        <p:nvCxnSpPr>
          <p:cNvPr id="6" name="Connettore 2 5"/>
          <p:cNvCxnSpPr/>
          <p:nvPr/>
        </p:nvCxnSpPr>
        <p:spPr bwMode="auto">
          <a:xfrm>
            <a:off x="2714625" y="2786063"/>
            <a:ext cx="3071813" cy="1214437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7" name="Connettore 2 6"/>
          <p:cNvCxnSpPr/>
          <p:nvPr/>
        </p:nvCxnSpPr>
        <p:spPr bwMode="auto">
          <a:xfrm>
            <a:off x="2714625" y="4286250"/>
            <a:ext cx="3000375" cy="142875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it-IT" sz="4000"/>
              <a:t>glaucoma cronico semplice </a:t>
            </a:r>
            <a:br>
              <a:rPr lang="it-IT" altLang="it-IT" sz="4000"/>
            </a:br>
            <a:r>
              <a:rPr lang="it-IT" altLang="it-IT" sz="4000"/>
              <a:t>o ad angolo aperto</a:t>
            </a:r>
          </a:p>
        </p:txBody>
      </p:sp>
      <p:sp>
        <p:nvSpPr>
          <p:cNvPr id="47107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684213" y="1916113"/>
            <a:ext cx="7488237" cy="4176712"/>
          </a:xfrm>
          <a:noFill/>
        </p:spPr>
        <p:txBody>
          <a:bodyPr/>
          <a:lstStyle/>
          <a:p>
            <a:pPr algn="just">
              <a:lnSpc>
                <a:spcPct val="150000"/>
              </a:lnSpc>
              <a:spcBef>
                <a:spcPct val="50000"/>
              </a:spcBef>
              <a:buClr>
                <a:srgbClr val="FF0000"/>
              </a:buClr>
              <a:buSzPct val="170000"/>
              <a:buFontTx/>
              <a:buNone/>
            </a:pPr>
            <a:r>
              <a:rPr lang="it-IT" altLang="it-IT" sz="2800" b="1"/>
              <a:t>	</a:t>
            </a:r>
            <a:r>
              <a:rPr lang="it-IT" altLang="it-IT" sz="2800"/>
              <a:t>E’ una </a:t>
            </a:r>
            <a:r>
              <a:rPr lang="it-IT" altLang="it-IT" sz="2800">
                <a:solidFill>
                  <a:srgbClr val="FF0000"/>
                </a:solidFill>
              </a:rPr>
              <a:t>neuropatia ottica</a:t>
            </a:r>
            <a:r>
              <a:rPr lang="it-IT" altLang="it-IT" sz="2800"/>
              <a:t> </a:t>
            </a:r>
            <a:r>
              <a:rPr lang="it-IT" altLang="it-IT" sz="2800" u="sng"/>
              <a:t>progressiva</a:t>
            </a:r>
            <a:r>
              <a:rPr lang="it-IT" altLang="it-IT" sz="2800"/>
              <a:t> e </a:t>
            </a:r>
            <a:r>
              <a:rPr lang="it-IT" altLang="it-IT" sz="2800" u="sng"/>
              <a:t>multifattoriale</a:t>
            </a:r>
            <a:r>
              <a:rPr lang="it-IT" altLang="it-IT" sz="2800"/>
              <a:t> nella quale si verifica una caratteristica </a:t>
            </a:r>
            <a:r>
              <a:rPr lang="it-IT" altLang="it-IT" sz="2800" u="sng"/>
              <a:t>perdita di cellule ganglionari</a:t>
            </a:r>
            <a:r>
              <a:rPr lang="it-IT" altLang="it-IT" sz="2800"/>
              <a:t> retiniche ed atrofia del nervo ottico, generalmente associata ad un innalzamento del tono oculare (1° fattore di rischio)</a:t>
            </a:r>
          </a:p>
          <a:p>
            <a:pPr algn="just">
              <a:lnSpc>
                <a:spcPct val="150000"/>
              </a:lnSpc>
              <a:spcBef>
                <a:spcPct val="50000"/>
              </a:spcBef>
              <a:buClr>
                <a:srgbClr val="FF0000"/>
              </a:buClr>
              <a:buSzPct val="170000"/>
              <a:buFontTx/>
              <a:buNone/>
            </a:pPr>
            <a:endParaRPr lang="it-IT" altLang="it-IT" sz="2800" b="1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33"/>
          <p:cNvSpPr>
            <a:spLocks noGrp="1" noChangeArrowheads="1"/>
          </p:cNvSpPr>
          <p:nvPr>
            <p:ph type="title" sz="quarter"/>
          </p:nvPr>
        </p:nvSpPr>
        <p:spPr>
          <a:noFill/>
        </p:spPr>
        <p:txBody>
          <a:bodyPr/>
          <a:lstStyle/>
          <a:p>
            <a:pPr algn="l"/>
            <a:r>
              <a:rPr lang="it-IT" altLang="it-IT" sz="2800"/>
              <a:t>Progressiva degenerazione degli assoni delle cellule ganglionari fino alla atrofia del nervo ottico</a:t>
            </a:r>
          </a:p>
        </p:txBody>
      </p:sp>
      <p:pic>
        <p:nvPicPr>
          <p:cNvPr id="48131" name="Picture 16" descr="7FF9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51181" b="42442"/>
          <a:stretch>
            <a:fillRect/>
          </a:stretch>
        </p:blipFill>
        <p:spPr>
          <a:xfrm>
            <a:off x="814388" y="1606550"/>
            <a:ext cx="3543300" cy="2247900"/>
          </a:xfrm>
          <a:noFill/>
        </p:spPr>
      </p:pic>
      <p:pic>
        <p:nvPicPr>
          <p:cNvPr id="48132" name="Picture 30" descr="g1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630" t="6705" r="9258" b="8067"/>
          <a:stretch>
            <a:fillRect/>
          </a:stretch>
        </p:blipFill>
        <p:spPr>
          <a:xfrm>
            <a:off x="1368425" y="4352925"/>
            <a:ext cx="2574925" cy="2076450"/>
          </a:xfrm>
          <a:noFill/>
        </p:spPr>
      </p:pic>
      <p:sp>
        <p:nvSpPr>
          <p:cNvPr id="48133" name="Segnaposto contenuto 6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it-IT" altLang="it-IT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33"/>
          <p:cNvSpPr>
            <a:spLocks noGrp="1" noChangeArrowheads="1"/>
          </p:cNvSpPr>
          <p:nvPr>
            <p:ph type="title" sz="quarter"/>
          </p:nvPr>
        </p:nvSpPr>
        <p:spPr>
          <a:noFill/>
        </p:spPr>
        <p:txBody>
          <a:bodyPr/>
          <a:lstStyle/>
          <a:p>
            <a:pPr algn="l"/>
            <a:r>
              <a:rPr lang="it-IT" altLang="it-IT" sz="2800"/>
              <a:t>Progressiva degenerazione degli assoni delle cellule ganglionari fino alla atrofia del nervo ottico</a:t>
            </a:r>
          </a:p>
        </p:txBody>
      </p:sp>
      <p:pic>
        <p:nvPicPr>
          <p:cNvPr id="49155" name="Picture 16" descr="7FF9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42442"/>
          <a:stretch>
            <a:fillRect/>
          </a:stretch>
        </p:blipFill>
        <p:spPr>
          <a:xfrm>
            <a:off x="814388" y="1606550"/>
            <a:ext cx="7258050" cy="2247900"/>
          </a:xfrm>
          <a:noFill/>
        </p:spPr>
      </p:pic>
      <p:pic>
        <p:nvPicPr>
          <p:cNvPr id="49156" name="Picture 31" descr="g2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630" t="7576" r="9258" b="3787"/>
          <a:stretch>
            <a:fillRect/>
          </a:stretch>
        </p:blipFill>
        <p:spPr>
          <a:xfrm>
            <a:off x="5245100" y="4429125"/>
            <a:ext cx="2470150" cy="2071688"/>
          </a:xfrm>
          <a:noFill/>
        </p:spPr>
      </p:pic>
      <p:pic>
        <p:nvPicPr>
          <p:cNvPr id="49157" name="Picture 30" descr="g1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630" t="6705" r="9258" b="8067"/>
          <a:stretch>
            <a:fillRect/>
          </a:stretch>
        </p:blipFill>
        <p:spPr>
          <a:xfrm>
            <a:off x="1368425" y="4352925"/>
            <a:ext cx="2574925" cy="2076450"/>
          </a:xfrm>
          <a:noFill/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4"/>
          <p:cNvSpPr>
            <a:spLocks noGrp="1" noChangeArrowheads="1"/>
          </p:cNvSpPr>
          <p:nvPr>
            <p:ph type="title"/>
          </p:nvPr>
        </p:nvSpPr>
        <p:spPr>
          <a:xfrm>
            <a:off x="539750" y="260350"/>
            <a:ext cx="8229600" cy="1143000"/>
          </a:xfrm>
        </p:spPr>
        <p:txBody>
          <a:bodyPr/>
          <a:lstStyle/>
          <a:p>
            <a:pPr algn="l"/>
            <a:r>
              <a:rPr lang="it-IT" altLang="it-IT" sz="4000"/>
              <a:t>Nervo ottico: danno glaucomatoso</a:t>
            </a:r>
          </a:p>
        </p:txBody>
      </p:sp>
      <p:pic>
        <p:nvPicPr>
          <p:cNvPr id="50179" name="Picture 15" descr="image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323850" y="1412875"/>
            <a:ext cx="4354513" cy="3001963"/>
          </a:xfrm>
          <a:noFill/>
        </p:spPr>
      </p:pic>
      <p:sp>
        <p:nvSpPr>
          <p:cNvPr id="5" name="Rettangolo 4"/>
          <p:cNvSpPr/>
          <p:nvPr/>
        </p:nvSpPr>
        <p:spPr>
          <a:xfrm>
            <a:off x="5000625" y="1214438"/>
            <a:ext cx="3571875" cy="1570037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 eaLnBrk="1" hangingPunct="1">
              <a:defRPr/>
            </a:pPr>
            <a:r>
              <a:rPr lang="it-IT" sz="3200" dirty="0">
                <a:latin typeface="+mn-lt"/>
                <a:ea typeface="ＭＳ Ｐゴシック" pitchFamily="34" charset="-128"/>
              </a:rPr>
              <a:t>Normale</a:t>
            </a:r>
          </a:p>
          <a:p>
            <a:pPr algn="r" eaLnBrk="1" hangingPunct="1">
              <a:defRPr/>
            </a:pPr>
            <a:endParaRPr lang="it-IT" sz="3200" dirty="0">
              <a:latin typeface="+mn-lt"/>
              <a:ea typeface="ＭＳ Ｐゴシック" pitchFamily="34" charset="-128"/>
            </a:endParaRPr>
          </a:p>
          <a:p>
            <a:pPr algn="r" eaLnBrk="1" hangingPunct="1">
              <a:defRPr/>
            </a:pPr>
            <a:endParaRPr lang="it-IT" sz="3200" dirty="0">
              <a:latin typeface="+mn-lt"/>
            </a:endParaRPr>
          </a:p>
        </p:txBody>
      </p:sp>
      <p:cxnSp>
        <p:nvCxnSpPr>
          <p:cNvPr id="7" name="Connettore 2 6"/>
          <p:cNvCxnSpPr/>
          <p:nvPr/>
        </p:nvCxnSpPr>
        <p:spPr bwMode="auto">
          <a:xfrm rot="10800000" flipV="1">
            <a:off x="3429000" y="1643063"/>
            <a:ext cx="3429000" cy="857250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4"/>
          <p:cNvSpPr>
            <a:spLocks noGrp="1" noChangeArrowheads="1"/>
          </p:cNvSpPr>
          <p:nvPr>
            <p:ph type="title"/>
          </p:nvPr>
        </p:nvSpPr>
        <p:spPr>
          <a:xfrm>
            <a:off x="539750" y="260350"/>
            <a:ext cx="8229600" cy="1143000"/>
          </a:xfrm>
        </p:spPr>
        <p:txBody>
          <a:bodyPr/>
          <a:lstStyle/>
          <a:p>
            <a:pPr algn="l"/>
            <a:r>
              <a:rPr lang="it-IT" altLang="it-IT" sz="4000"/>
              <a:t>Nervo ottico: danno glaucomatoso</a:t>
            </a:r>
          </a:p>
        </p:txBody>
      </p:sp>
      <p:pic>
        <p:nvPicPr>
          <p:cNvPr id="51203" name="Picture 15" descr="image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323850" y="1412875"/>
            <a:ext cx="4354513" cy="3001963"/>
          </a:xfrm>
          <a:noFill/>
        </p:spPr>
      </p:pic>
      <p:pic>
        <p:nvPicPr>
          <p:cNvPr id="51204" name="Picture 16" descr="image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4356100" y="3500438"/>
            <a:ext cx="4597400" cy="3170237"/>
          </a:xfrm>
          <a:noFill/>
        </p:spPr>
      </p:pic>
      <p:sp>
        <p:nvSpPr>
          <p:cNvPr id="5" name="Rettangolo 4"/>
          <p:cNvSpPr/>
          <p:nvPr/>
        </p:nvSpPr>
        <p:spPr>
          <a:xfrm>
            <a:off x="5000625" y="1214438"/>
            <a:ext cx="3571875" cy="1570037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 eaLnBrk="1" hangingPunct="1">
              <a:defRPr/>
            </a:pPr>
            <a:r>
              <a:rPr lang="it-IT" sz="3200" dirty="0">
                <a:latin typeface="+mn-lt"/>
                <a:ea typeface="ＭＳ Ｐゴシック" pitchFamily="34" charset="-128"/>
              </a:rPr>
              <a:t>Normale</a:t>
            </a:r>
          </a:p>
          <a:p>
            <a:pPr algn="r" eaLnBrk="1" hangingPunct="1">
              <a:defRPr/>
            </a:pPr>
            <a:endParaRPr lang="it-IT" sz="3200" dirty="0">
              <a:latin typeface="+mn-lt"/>
              <a:ea typeface="ＭＳ Ｐゴシック" pitchFamily="34" charset="-128"/>
            </a:endParaRPr>
          </a:p>
          <a:p>
            <a:pPr algn="r" eaLnBrk="1" hangingPunct="1">
              <a:defRPr/>
            </a:pPr>
            <a:r>
              <a:rPr lang="it-IT" sz="3200" dirty="0">
                <a:latin typeface="+mn-lt"/>
                <a:ea typeface="ＭＳ Ｐゴシック" pitchFamily="34" charset="-128"/>
              </a:rPr>
              <a:t>Patologico</a:t>
            </a:r>
            <a:endParaRPr lang="it-IT" sz="3200" dirty="0">
              <a:latin typeface="+mn-lt"/>
            </a:endParaRPr>
          </a:p>
        </p:txBody>
      </p:sp>
      <p:cxnSp>
        <p:nvCxnSpPr>
          <p:cNvPr id="7" name="Connettore 2 6"/>
          <p:cNvCxnSpPr/>
          <p:nvPr/>
        </p:nvCxnSpPr>
        <p:spPr bwMode="auto">
          <a:xfrm rot="10800000" flipV="1">
            <a:off x="3429000" y="1643063"/>
            <a:ext cx="3429000" cy="857250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8" name="Connettore 2 7"/>
          <p:cNvCxnSpPr/>
          <p:nvPr/>
        </p:nvCxnSpPr>
        <p:spPr bwMode="auto">
          <a:xfrm rot="5400000">
            <a:off x="6322219" y="3536157"/>
            <a:ext cx="1714500" cy="214312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2226" name="Object 2"/>
          <p:cNvGraphicFramePr>
            <a:graphicFrameLocks noChangeAspect="1"/>
          </p:cNvGraphicFramePr>
          <p:nvPr>
            <p:ph sz="quarter" idx="3"/>
          </p:nvPr>
        </p:nvGraphicFramePr>
        <p:xfrm>
          <a:off x="539750" y="2376488"/>
          <a:ext cx="4032250" cy="3024187"/>
        </p:xfrm>
        <a:graphic>
          <a:graphicData uri="http://schemas.openxmlformats.org/presentationml/2006/ole">
            <p:oleObj spid="_x0000_s52233" name="Image" r:id="rId3" imgW="8126984" imgH="6095238" progId="">
              <p:embed/>
            </p:oleObj>
          </a:graphicData>
        </a:graphic>
      </p:graphicFrame>
      <p:graphicFrame>
        <p:nvGraphicFramePr>
          <p:cNvPr id="52227" name="Object 3"/>
          <p:cNvGraphicFramePr>
            <a:graphicFrameLocks noChangeAspect="1"/>
          </p:cNvGraphicFramePr>
          <p:nvPr>
            <p:ph sz="half" idx="1"/>
          </p:nvPr>
        </p:nvGraphicFramePr>
        <p:xfrm>
          <a:off x="4854575" y="2347913"/>
          <a:ext cx="4038600" cy="3028950"/>
        </p:xfrm>
        <a:graphic>
          <a:graphicData uri="http://schemas.openxmlformats.org/presentationml/2006/ole">
            <p:oleObj spid="_x0000_s52234" name="Image" r:id="rId4" imgW="8126984" imgH="6095238" progId="">
              <p:embed/>
            </p:oleObj>
          </a:graphicData>
        </a:graphic>
      </p:graphicFrame>
      <p:sp>
        <p:nvSpPr>
          <p:cNvPr id="52228" name="Rectangle 12"/>
          <p:cNvSpPr>
            <a:spLocks noChangeArrowheads="1"/>
          </p:cNvSpPr>
          <p:nvPr/>
        </p:nvSpPr>
        <p:spPr bwMode="auto">
          <a:xfrm>
            <a:off x="250825" y="620713"/>
            <a:ext cx="8686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800"/>
              <a:t>Progressiva degenerazione degli assoni delle cellule ganglionari fino alla atrofia del nervo ottico</a:t>
            </a:r>
            <a:endParaRPr lang="it-IT" altLang="it-IT" sz="2800">
              <a:solidFill>
                <a:schemeClr val="tx2"/>
              </a:solidFill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3250" name="Object 2"/>
          <p:cNvGraphicFramePr>
            <a:graphicFrameLocks noChangeAspect="1"/>
          </p:cNvGraphicFramePr>
          <p:nvPr>
            <p:ph sz="half" idx="1"/>
          </p:nvPr>
        </p:nvGraphicFramePr>
        <p:xfrm>
          <a:off x="611188" y="2276475"/>
          <a:ext cx="3600450" cy="3265488"/>
        </p:xfrm>
        <a:graphic>
          <a:graphicData uri="http://schemas.openxmlformats.org/presentationml/2006/ole">
            <p:oleObj spid="_x0000_s53255" name="Image" r:id="rId3" imgW="1638095" imgH="1485190" progId="">
              <p:embed/>
            </p:oleObj>
          </a:graphicData>
        </a:graphic>
      </p:graphicFrame>
      <p:sp>
        <p:nvSpPr>
          <p:cNvPr id="53251" name="Rectangle 12"/>
          <p:cNvSpPr>
            <a:spLocks noGrp="1" noChangeArrowheads="1"/>
          </p:cNvSpPr>
          <p:nvPr>
            <p:ph type="title"/>
          </p:nvPr>
        </p:nvSpPr>
        <p:spPr>
          <a:xfrm>
            <a:off x="468313" y="404813"/>
            <a:ext cx="8218487" cy="1368425"/>
          </a:xfrm>
          <a:noFill/>
        </p:spPr>
        <p:txBody>
          <a:bodyPr/>
          <a:lstStyle/>
          <a:p>
            <a:pPr algn="r"/>
            <a:r>
              <a:rPr lang="it-IT" altLang="it-IT" sz="3600"/>
              <a:t>Atrofia progressiva del nervo ottico</a:t>
            </a:r>
            <a:br>
              <a:rPr lang="it-IT" altLang="it-IT" sz="3600"/>
            </a:br>
            <a:r>
              <a:rPr lang="it-IT" altLang="it-IT" sz="3600"/>
              <a:t>Spostamento nasale dei vasi</a:t>
            </a:r>
            <a:br>
              <a:rPr lang="it-IT" altLang="it-IT" sz="3600"/>
            </a:br>
            <a:endParaRPr lang="it-IT" altLang="it-IT" sz="3600"/>
          </a:p>
        </p:txBody>
      </p:sp>
      <p:pic>
        <p:nvPicPr>
          <p:cNvPr id="53252" name="Picture 16" descr="offenwinkel2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4716463" y="2390775"/>
            <a:ext cx="3513137" cy="3309938"/>
          </a:xfrm>
          <a:noFill/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ext Box 2"/>
          <p:cNvSpPr txBox="1">
            <a:spLocks noChangeArrowheads="1"/>
          </p:cNvSpPr>
          <p:nvPr/>
        </p:nvSpPr>
        <p:spPr bwMode="auto">
          <a:xfrm>
            <a:off x="0" y="2378075"/>
            <a:ext cx="396081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2800" b="1">
                <a:solidFill>
                  <a:srgbClr val="FF0000"/>
                </a:solidFill>
                <a:latin typeface="Trebuchet MS" panose="020B0603020202020204" pitchFamily="34" charset="0"/>
              </a:rPr>
              <a:t>1</a:t>
            </a:r>
            <a:r>
              <a:rPr lang="it-IT" altLang="it-IT" sz="2800">
                <a:latin typeface="Trebuchet MS" panose="020B0603020202020204" pitchFamily="34" charset="0"/>
              </a:rPr>
              <a:t> Danno iniziale</a:t>
            </a:r>
          </a:p>
        </p:txBody>
      </p:sp>
      <p:sp>
        <p:nvSpPr>
          <p:cNvPr id="54275" name="Text Box 3"/>
          <p:cNvSpPr txBox="1">
            <a:spLocks noChangeArrowheads="1"/>
          </p:cNvSpPr>
          <p:nvPr/>
        </p:nvSpPr>
        <p:spPr bwMode="auto">
          <a:xfrm>
            <a:off x="4713288" y="2378075"/>
            <a:ext cx="417671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2800" b="1">
                <a:solidFill>
                  <a:srgbClr val="FF0000"/>
                </a:solidFill>
                <a:latin typeface="Trebuchet MS" panose="020B0603020202020204" pitchFamily="34" charset="0"/>
              </a:rPr>
              <a:t>2</a:t>
            </a:r>
            <a:r>
              <a:rPr lang="it-IT" altLang="it-IT" sz="2800">
                <a:latin typeface="Trebuchet MS" panose="020B0603020202020204" pitchFamily="34" charset="0"/>
              </a:rPr>
              <a:t> Danno importante</a:t>
            </a:r>
          </a:p>
        </p:txBody>
      </p:sp>
      <p:pic>
        <p:nvPicPr>
          <p:cNvPr id="54276" name="Picture 11" descr="Image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026" r="56557" b="50267"/>
          <a:stretch>
            <a:fillRect/>
          </a:stretch>
        </p:blipFill>
        <p:spPr bwMode="auto">
          <a:xfrm>
            <a:off x="827088" y="115888"/>
            <a:ext cx="2305050" cy="230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7" name="Picture 12" descr="Image3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5594" r="1866" b="50226"/>
          <a:stretch>
            <a:fillRect/>
          </a:stretch>
        </p:blipFill>
        <p:spPr bwMode="auto">
          <a:xfrm>
            <a:off x="5649913" y="115888"/>
            <a:ext cx="2303462" cy="2303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5" name="Connettore 2 14"/>
          <p:cNvCxnSpPr/>
          <p:nvPr/>
        </p:nvCxnSpPr>
        <p:spPr bwMode="auto">
          <a:xfrm rot="16200000" flipV="1">
            <a:off x="1607344" y="1964532"/>
            <a:ext cx="428625" cy="71437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ext Box 2"/>
          <p:cNvSpPr txBox="1">
            <a:spLocks noChangeArrowheads="1"/>
          </p:cNvSpPr>
          <p:nvPr/>
        </p:nvSpPr>
        <p:spPr bwMode="auto">
          <a:xfrm>
            <a:off x="0" y="2378075"/>
            <a:ext cx="396081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2800" b="1">
                <a:solidFill>
                  <a:srgbClr val="FF0000"/>
                </a:solidFill>
                <a:latin typeface="Trebuchet MS" panose="020B0603020202020204" pitchFamily="34" charset="0"/>
              </a:rPr>
              <a:t>1</a:t>
            </a:r>
            <a:r>
              <a:rPr lang="it-IT" altLang="it-IT" sz="2800">
                <a:latin typeface="Trebuchet MS" panose="020B0603020202020204" pitchFamily="34" charset="0"/>
              </a:rPr>
              <a:t> Lesione iniziale</a:t>
            </a:r>
          </a:p>
        </p:txBody>
      </p:sp>
      <p:sp>
        <p:nvSpPr>
          <p:cNvPr id="55299" name="Text Box 3"/>
          <p:cNvSpPr txBox="1">
            <a:spLocks noChangeArrowheads="1"/>
          </p:cNvSpPr>
          <p:nvPr/>
        </p:nvSpPr>
        <p:spPr bwMode="auto">
          <a:xfrm>
            <a:off x="4713288" y="2378075"/>
            <a:ext cx="417671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2800" b="1">
                <a:solidFill>
                  <a:srgbClr val="FF0000"/>
                </a:solidFill>
                <a:latin typeface="Trebuchet MS" panose="020B0603020202020204" pitchFamily="34" charset="0"/>
              </a:rPr>
              <a:t>2</a:t>
            </a:r>
            <a:r>
              <a:rPr lang="it-IT" altLang="it-IT" sz="2800">
                <a:latin typeface="Trebuchet MS" panose="020B0603020202020204" pitchFamily="34" charset="0"/>
              </a:rPr>
              <a:t> Danno avanzato</a:t>
            </a:r>
          </a:p>
        </p:txBody>
      </p:sp>
      <p:sp>
        <p:nvSpPr>
          <p:cNvPr id="55300" name="Text Box 4"/>
          <p:cNvSpPr txBox="1">
            <a:spLocks noChangeArrowheads="1"/>
          </p:cNvSpPr>
          <p:nvPr/>
        </p:nvSpPr>
        <p:spPr bwMode="auto">
          <a:xfrm>
            <a:off x="-612775" y="5791200"/>
            <a:ext cx="5132388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2800" b="1">
                <a:solidFill>
                  <a:srgbClr val="FF0000"/>
                </a:solidFill>
                <a:latin typeface="Trebuchet MS" panose="020B0603020202020204" pitchFamily="34" charset="0"/>
              </a:rPr>
              <a:t>3</a:t>
            </a:r>
            <a:r>
              <a:rPr lang="it-IT" altLang="it-IT" sz="2800">
                <a:latin typeface="Trebuchet MS" panose="020B0603020202020204" pitchFamily="34" charset="0"/>
              </a:rPr>
              <a:t> Sub atrofia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2800">
                <a:latin typeface="Trebuchet MS" panose="020B0603020202020204" pitchFamily="34" charset="0"/>
              </a:rPr>
              <a:t>del nervo</a:t>
            </a:r>
          </a:p>
        </p:txBody>
      </p:sp>
      <p:sp>
        <p:nvSpPr>
          <p:cNvPr id="55301" name="Text Box 5"/>
          <p:cNvSpPr txBox="1">
            <a:spLocks noChangeArrowheads="1"/>
          </p:cNvSpPr>
          <p:nvPr/>
        </p:nvSpPr>
        <p:spPr bwMode="auto">
          <a:xfrm>
            <a:off x="5316538" y="5791200"/>
            <a:ext cx="29718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2800" b="1">
                <a:solidFill>
                  <a:srgbClr val="FF0000"/>
                </a:solidFill>
                <a:latin typeface="Trebuchet MS" panose="020B0603020202020204" pitchFamily="34" charset="0"/>
              </a:rPr>
              <a:t>4</a:t>
            </a:r>
            <a:r>
              <a:rPr lang="it-IT" altLang="it-IT" sz="2800">
                <a:latin typeface="Trebuchet MS" panose="020B0603020202020204" pitchFamily="34" charset="0"/>
              </a:rPr>
              <a:t> Atrofia del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2800">
                <a:latin typeface="Trebuchet MS" panose="020B0603020202020204" pitchFamily="34" charset="0"/>
              </a:rPr>
              <a:t>nervo ottico</a:t>
            </a:r>
          </a:p>
        </p:txBody>
      </p:sp>
      <p:pic>
        <p:nvPicPr>
          <p:cNvPr id="55302" name="Picture 11" descr="Image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026" r="56557" b="50267"/>
          <a:stretch>
            <a:fillRect/>
          </a:stretch>
        </p:blipFill>
        <p:spPr bwMode="auto">
          <a:xfrm>
            <a:off x="827088" y="115888"/>
            <a:ext cx="2305050" cy="230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3" name="Picture 12" descr="Image3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5594" r="1866" b="50226"/>
          <a:stretch>
            <a:fillRect/>
          </a:stretch>
        </p:blipFill>
        <p:spPr bwMode="auto">
          <a:xfrm>
            <a:off x="5649913" y="115888"/>
            <a:ext cx="2303462" cy="2303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4" name="Picture 13" descr="Image3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20" t="51123" r="56714"/>
          <a:stretch>
            <a:fillRect/>
          </a:stretch>
        </p:blipFill>
        <p:spPr bwMode="auto">
          <a:xfrm>
            <a:off x="827088" y="3500438"/>
            <a:ext cx="2303462" cy="2303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5" name="Picture 14" descr="Image3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5594" t="51123" r="2985"/>
          <a:stretch>
            <a:fillRect/>
          </a:stretch>
        </p:blipFill>
        <p:spPr bwMode="auto">
          <a:xfrm>
            <a:off x="5653088" y="3500438"/>
            <a:ext cx="2303462" cy="2303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5" name="Connettore 2 14"/>
          <p:cNvCxnSpPr/>
          <p:nvPr/>
        </p:nvCxnSpPr>
        <p:spPr bwMode="auto">
          <a:xfrm rot="16200000" flipV="1">
            <a:off x="1607344" y="1964532"/>
            <a:ext cx="428625" cy="71437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itolo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it-IT"/>
              <a:t>Analisi computerizzata della testa del nervo ottico</a:t>
            </a:r>
          </a:p>
        </p:txBody>
      </p:sp>
      <p:pic>
        <p:nvPicPr>
          <p:cNvPr id="56323" name="Picture 2" descr="Glaucoma HRT Picture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428625" y="1600200"/>
            <a:ext cx="3711575" cy="4525963"/>
          </a:xfrm>
          <a:noFill/>
        </p:spPr>
      </p:pic>
      <p:pic>
        <p:nvPicPr>
          <p:cNvPr id="56324" name="Picture 4" descr="http://www.medis.net.pl/images/Heidelberg/progresja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4457700" y="2428875"/>
            <a:ext cx="4614863" cy="3214688"/>
          </a:xfr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32" descr="glaukom2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468313" y="981075"/>
            <a:ext cx="3571875" cy="3571875"/>
          </a:xfrm>
          <a:noFill/>
        </p:spPr>
      </p:pic>
      <p:graphicFrame>
        <p:nvGraphicFramePr>
          <p:cNvPr id="6" name="Diagramma 5"/>
          <p:cNvGraphicFramePr/>
          <p:nvPr/>
        </p:nvGraphicFramePr>
        <p:xfrm>
          <a:off x="5436096" y="1556792"/>
          <a:ext cx="2928958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220" name="Titolo 4"/>
          <p:cNvSpPr>
            <a:spLocks noGrp="1"/>
          </p:cNvSpPr>
          <p:nvPr>
            <p:ph type="title"/>
          </p:nvPr>
        </p:nvSpPr>
        <p:spPr>
          <a:xfrm>
            <a:off x="611188" y="260350"/>
            <a:ext cx="8229600" cy="1143000"/>
          </a:xfrm>
        </p:spPr>
        <p:txBody>
          <a:bodyPr/>
          <a:lstStyle/>
          <a:p>
            <a:pPr marL="342900" indent="-342900" algn="r"/>
            <a:r>
              <a:rPr lang="it-IT" altLang="it-IT" sz="4000"/>
              <a:t>Deflusso dell’umor acqueo:</a:t>
            </a:r>
            <a:br>
              <a:rPr lang="it-IT" altLang="it-IT" sz="4000"/>
            </a:br>
            <a:r>
              <a:rPr lang="it-IT" altLang="it-IT" sz="3200"/>
              <a:t>trabecolato (80%-90%)</a:t>
            </a:r>
          </a:p>
        </p:txBody>
      </p:sp>
      <p:pic>
        <p:nvPicPr>
          <p:cNvPr id="9221" name="Picture 15" descr="Conventional_Outflow_Dia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2339975" y="3789363"/>
            <a:ext cx="3163888" cy="2760662"/>
          </a:xfrm>
          <a:noFill/>
        </p:spPr>
      </p:pic>
      <p:cxnSp>
        <p:nvCxnSpPr>
          <p:cNvPr id="8" name="Connettore 2 7"/>
          <p:cNvCxnSpPr/>
          <p:nvPr/>
        </p:nvCxnSpPr>
        <p:spPr bwMode="auto">
          <a:xfrm rot="10800000" flipV="1">
            <a:off x="3348038" y="2060575"/>
            <a:ext cx="2592387" cy="431800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Connettore 2 8"/>
          <p:cNvCxnSpPr/>
          <p:nvPr/>
        </p:nvCxnSpPr>
        <p:spPr bwMode="auto">
          <a:xfrm rot="10800000">
            <a:off x="3995738" y="2781300"/>
            <a:ext cx="1944687" cy="360363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Connettore 2 11"/>
          <p:cNvCxnSpPr/>
          <p:nvPr/>
        </p:nvCxnSpPr>
        <p:spPr bwMode="auto">
          <a:xfrm rot="5400000">
            <a:off x="4320382" y="3177381"/>
            <a:ext cx="1655762" cy="1584325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428625"/>
            <a:ext cx="7772400" cy="792163"/>
          </a:xfrm>
        </p:spPr>
        <p:txBody>
          <a:bodyPr/>
          <a:lstStyle/>
          <a:p>
            <a:pPr eaLnBrk="1" hangingPunct="1">
              <a:lnSpc>
                <a:spcPct val="120000"/>
              </a:lnSpc>
              <a:defRPr/>
            </a:pPr>
            <a:r>
              <a:rPr lang="it-IT" sz="4000" b="1"/>
              <a:t>GLAUCOMA </a:t>
            </a:r>
            <a:br>
              <a:rPr lang="it-IT" sz="4000" b="1"/>
            </a:br>
            <a:r>
              <a:rPr lang="it-IT" sz="2000" b="1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Sindrome clinica caratterizzata da: </a:t>
            </a:r>
            <a:br>
              <a:rPr lang="it-IT" sz="2000" b="1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endParaRPr lang="it-IT" sz="2000" b="1" dirty="0">
              <a:solidFill>
                <a:schemeClr val="tx1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graphicFrame>
        <p:nvGraphicFramePr>
          <p:cNvPr id="6" name="Diagramma 5"/>
          <p:cNvGraphicFramePr/>
          <p:nvPr/>
        </p:nvGraphicFramePr>
        <p:xfrm>
          <a:off x="571472" y="1285860"/>
          <a:ext cx="8104216" cy="50609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altLang="it-IT" b="1">
                <a:solidFill>
                  <a:schemeClr val="hlink"/>
                </a:solidFill>
              </a:rPr>
              <a:t>Campo Visivo:</a:t>
            </a:r>
            <a:br>
              <a:rPr lang="it-IT" altLang="it-IT" b="1">
                <a:solidFill>
                  <a:schemeClr val="hlink"/>
                </a:solidFill>
              </a:rPr>
            </a:br>
            <a:r>
              <a:rPr lang="it-IT" altLang="it-IT" sz="2400" b="1">
                <a:solidFill>
                  <a:schemeClr val="hlink"/>
                </a:solidFill>
              </a:rPr>
              <a:t>spazio percepito dal singolo occhio  </a:t>
            </a:r>
            <a:br>
              <a:rPr lang="it-IT" altLang="it-IT" sz="2400" b="1">
                <a:solidFill>
                  <a:schemeClr val="hlink"/>
                </a:solidFill>
              </a:rPr>
            </a:br>
            <a:r>
              <a:rPr lang="it-IT" altLang="it-IT" sz="2400" b="1">
                <a:solidFill>
                  <a:schemeClr val="hlink"/>
                </a:solidFill>
              </a:rPr>
              <a:t>quando lo sguardo è fisso in avanti</a:t>
            </a:r>
            <a:endParaRPr lang="it-IT" altLang="it-IT" b="1">
              <a:solidFill>
                <a:schemeClr val="hlink"/>
              </a:solidFill>
            </a:endParaRPr>
          </a:p>
        </p:txBody>
      </p:sp>
      <p:sp>
        <p:nvSpPr>
          <p:cNvPr id="58371" name="Segnaposto testo 15"/>
          <p:cNvSpPr>
            <a:spLocks noGrp="1"/>
          </p:cNvSpPr>
          <p:nvPr>
            <p:ph type="body" idx="1"/>
          </p:nvPr>
        </p:nvSpPr>
        <p:spPr>
          <a:xfrm>
            <a:off x="2700338" y="1700213"/>
            <a:ext cx="4040187" cy="639762"/>
          </a:xfrm>
        </p:spPr>
        <p:txBody>
          <a:bodyPr/>
          <a:lstStyle/>
          <a:p>
            <a:pPr algn="ctr"/>
            <a:r>
              <a:rPr lang="it-IT" altLang="it-IT"/>
              <a:t>manuale</a:t>
            </a:r>
          </a:p>
        </p:txBody>
      </p:sp>
      <p:pic>
        <p:nvPicPr>
          <p:cNvPr id="58372" name="Picture 2" descr="http://www.med.unifi.it/didonline/Anno-V/spec-medchirIV/oculistica/lezione_semeiologiaJPG/Diapositiva24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6974" t="33261" r="14067" b="7799"/>
          <a:stretch>
            <a:fillRect/>
          </a:stretch>
        </p:blipFill>
        <p:spPr>
          <a:xfrm>
            <a:off x="142875" y="2786063"/>
            <a:ext cx="4346575" cy="2786062"/>
          </a:xfrm>
          <a:noFill/>
        </p:spPr>
      </p:pic>
      <p:pic>
        <p:nvPicPr>
          <p:cNvPr id="58373" name="Picture 2" descr="Image5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4646613" y="2779713"/>
            <a:ext cx="4038600" cy="2743200"/>
          </a:xfrm>
          <a:noFill/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itolo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it-IT"/>
              <a:t>Campo visivo normale</a:t>
            </a:r>
          </a:p>
        </p:txBody>
      </p:sp>
      <p:sp>
        <p:nvSpPr>
          <p:cNvPr id="59395" name="Segnaposto testo 5"/>
          <p:cNvSpPr>
            <a:spLocks noGrp="1"/>
          </p:cNvSpPr>
          <p:nvPr>
            <p:ph type="body" sz="quarter" idx="3"/>
          </p:nvPr>
        </p:nvSpPr>
        <p:spPr>
          <a:xfrm>
            <a:off x="2124075" y="1412875"/>
            <a:ext cx="4041775" cy="639763"/>
          </a:xfrm>
        </p:spPr>
        <p:txBody>
          <a:bodyPr/>
          <a:lstStyle/>
          <a:p>
            <a:pPr algn="ctr"/>
            <a:r>
              <a:rPr lang="it-IT" altLang="it-IT"/>
              <a:t>computerizzato</a:t>
            </a:r>
          </a:p>
        </p:txBody>
      </p:sp>
      <p:pic>
        <p:nvPicPr>
          <p:cNvPr id="59396" name="Picture 2" descr="http://www.deltaview.it/img/1gl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87925" y="2500313"/>
            <a:ext cx="3656013" cy="371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7" name="Picture 4" descr="http://www.unipv.it/webchir/neuro/immagini/endo/Humphrey_large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395288" y="2420938"/>
            <a:ext cx="4357687" cy="3286125"/>
          </a:xfrm>
          <a:noFill/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itolo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it-IT" sz="3200"/>
              <a:t>Alterazione del campo visivo nel glaucoma</a:t>
            </a:r>
          </a:p>
        </p:txBody>
      </p:sp>
      <p:sp>
        <p:nvSpPr>
          <p:cNvPr id="60419" name="Rectangle 8"/>
          <p:cNvSpPr>
            <a:spLocks noGrp="1" noChangeArrowheads="1"/>
          </p:cNvSpPr>
          <p:nvPr>
            <p:ph sz="half" idx="2"/>
          </p:nvPr>
        </p:nvSpPr>
        <p:spPr>
          <a:xfrm>
            <a:off x="5033963" y="1974850"/>
            <a:ext cx="4038600" cy="4525963"/>
          </a:xfrm>
        </p:spPr>
        <p:txBody>
          <a:bodyPr/>
          <a:lstStyle/>
          <a:p>
            <a:pPr marL="514350" indent="-514350" eaLnBrk="1" hangingPunct="1">
              <a:lnSpc>
                <a:spcPct val="150000"/>
              </a:lnSpc>
              <a:buFont typeface="Calibri" panose="020F0502020204030204" pitchFamily="34" charset="0"/>
              <a:buAutoNum type="arabicPeriod"/>
            </a:pPr>
            <a:r>
              <a:rPr lang="it-IT" altLang="it-IT"/>
              <a:t>Scotomi pericentrali</a:t>
            </a:r>
          </a:p>
          <a:p>
            <a:pPr marL="514350" indent="-514350" eaLnBrk="1" hangingPunct="1">
              <a:lnSpc>
                <a:spcPct val="150000"/>
              </a:lnSpc>
              <a:buFont typeface="Calibri" panose="020F0502020204030204" pitchFamily="34" charset="0"/>
              <a:buAutoNum type="arabicPeriod"/>
            </a:pPr>
            <a:r>
              <a:rPr lang="it-IT" altLang="it-IT"/>
              <a:t>Scotomi arciformi</a:t>
            </a:r>
          </a:p>
          <a:p>
            <a:pPr marL="514350" indent="-514350" eaLnBrk="1" hangingPunct="1">
              <a:lnSpc>
                <a:spcPct val="150000"/>
              </a:lnSpc>
              <a:buFont typeface="Calibri" panose="020F0502020204030204" pitchFamily="34" charset="0"/>
              <a:buAutoNum type="arabicPeriod"/>
            </a:pPr>
            <a:r>
              <a:rPr lang="it-IT" altLang="it-IT"/>
              <a:t>Amputazione nel settore nasale</a:t>
            </a:r>
          </a:p>
          <a:p>
            <a:pPr marL="514350" indent="-514350" eaLnBrk="1" hangingPunct="1">
              <a:lnSpc>
                <a:spcPct val="150000"/>
              </a:lnSpc>
              <a:buFont typeface="Calibri" panose="020F0502020204030204" pitchFamily="34" charset="0"/>
              <a:buAutoNum type="arabicPeriod"/>
            </a:pPr>
            <a:r>
              <a:rPr lang="it-IT" altLang="it-IT"/>
              <a:t>Isole centrali e temporali residue</a:t>
            </a:r>
          </a:p>
        </p:txBody>
      </p:sp>
      <p:pic>
        <p:nvPicPr>
          <p:cNvPr id="60420" name="Picture 2" descr="Image6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285750" y="1838325"/>
            <a:ext cx="4573588" cy="4376738"/>
          </a:xfrm>
          <a:noFill/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Segnaposto contenuto 6"/>
          <p:cNvGraphicFramePr>
            <a:graphicFrameLocks noGrp="1"/>
          </p:cNvGraphicFramePr>
          <p:nvPr>
            <p:ph idx="4294967295"/>
          </p:nvPr>
        </p:nvGraphicFramePr>
        <p:xfrm>
          <a:off x="500034" y="357166"/>
          <a:ext cx="8001055" cy="57864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55800" y="73025"/>
            <a:ext cx="5064125" cy="666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itolo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it-IT" sz="3200"/>
              <a:t>Alterazione del campo visivo nel glaucoma</a:t>
            </a:r>
          </a:p>
        </p:txBody>
      </p:sp>
      <p:pic>
        <p:nvPicPr>
          <p:cNvPr id="63491" name="Picture 18" descr="offenwinkel3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214313" y="1841500"/>
            <a:ext cx="4498975" cy="4730750"/>
          </a:xfrm>
          <a:noFill/>
        </p:spPr>
      </p:pic>
      <p:sp>
        <p:nvSpPr>
          <p:cNvPr id="63492" name="Rectangle 8"/>
          <p:cNvSpPr>
            <a:spLocks noGrp="1" noChangeArrowheads="1"/>
          </p:cNvSpPr>
          <p:nvPr>
            <p:ph sz="half" idx="2"/>
          </p:nvPr>
        </p:nvSpPr>
        <p:spPr/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r>
              <a:rPr lang="it-IT" altLang="it-IT"/>
              <a:t>	</a:t>
            </a:r>
          </a:p>
          <a:p>
            <a:pPr>
              <a:lnSpc>
                <a:spcPct val="150000"/>
              </a:lnSpc>
              <a:buFontTx/>
              <a:buNone/>
            </a:pPr>
            <a:r>
              <a:rPr lang="it-IT" altLang="it-IT"/>
              <a:t>	Il campo visivo presenta un </a:t>
            </a:r>
            <a:r>
              <a:rPr lang="it-IT" altLang="it-IT" u="sng"/>
              <a:t>progressivo restringimento</a:t>
            </a:r>
            <a:r>
              <a:rPr lang="it-IT" altLang="it-IT"/>
              <a:t> mentre la regione centrale è interessata negli stadi terminali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ito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it-IT"/>
              <a:t>Campo visivo negli stadi terminali della malattia (tubulare)</a:t>
            </a:r>
          </a:p>
        </p:txBody>
      </p:sp>
      <p:pic>
        <p:nvPicPr>
          <p:cNvPr id="64515" name="Picture 3" descr="secondary glaucoma-5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1135063" y="1785938"/>
            <a:ext cx="7080250" cy="4286250"/>
          </a:xfrm>
          <a:noFill/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571500"/>
            <a:ext cx="8229600" cy="1143000"/>
          </a:xfrm>
          <a:noFill/>
        </p:spPr>
        <p:txBody>
          <a:bodyPr/>
          <a:lstStyle/>
          <a:p>
            <a:pPr eaLnBrk="1" hangingPunct="1"/>
            <a:r>
              <a:rPr lang="it-IT" altLang="it-IT" sz="4000" b="1">
                <a:solidFill>
                  <a:schemeClr val="hlink"/>
                </a:solidFill>
              </a:rPr>
              <a:t>Alterazione del Campo Visivo: difficilmente il paziente la avverte</a:t>
            </a:r>
          </a:p>
        </p:txBody>
      </p:sp>
      <p:sp>
        <p:nvSpPr>
          <p:cNvPr id="65539" name="Segnaposto testo 3"/>
          <p:cNvSpPr>
            <a:spLocks noGrp="1"/>
          </p:cNvSpPr>
          <p:nvPr>
            <p:ph type="body" sz="half" idx="1"/>
          </p:nvPr>
        </p:nvSpPr>
        <p:spPr>
          <a:xfrm>
            <a:off x="457200" y="2028825"/>
            <a:ext cx="8229600" cy="2185988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it-IT" altLang="it-IT" sz="2800"/>
              <a:t>Acuità visiva a lungo conservata</a:t>
            </a:r>
          </a:p>
          <a:p>
            <a:pPr>
              <a:lnSpc>
                <a:spcPct val="90000"/>
              </a:lnSpc>
            </a:pPr>
            <a:r>
              <a:rPr lang="it-IT" altLang="it-IT" sz="2800"/>
              <a:t>L’alterazione non è percepita dal paziente se non negli stadi molto avanzati</a:t>
            </a:r>
          </a:p>
          <a:p>
            <a:endParaRPr lang="it-IT" altLang="it-IT"/>
          </a:p>
        </p:txBody>
      </p:sp>
      <p:pic>
        <p:nvPicPr>
          <p:cNvPr id="65540" name="Picture 5" descr="Senza tit4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717" t="29268" r="2180" b="2185"/>
          <a:stretch>
            <a:fillRect/>
          </a:stretch>
        </p:blipFill>
        <p:spPr>
          <a:xfrm>
            <a:off x="936625" y="3495675"/>
            <a:ext cx="6207125" cy="3114675"/>
          </a:xfrm>
          <a:noFill/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it-IT"/>
              <a:t>GLAUCOMA:</a:t>
            </a:r>
            <a:br>
              <a:rPr lang="it-IT" altLang="it-IT"/>
            </a:br>
            <a:r>
              <a:rPr lang="it-IT" altLang="it-IT">
                <a:solidFill>
                  <a:srgbClr val="FF0000"/>
                </a:solidFill>
              </a:rPr>
              <a:t>NO sintomi !!!!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927225"/>
            <a:ext cx="4038600" cy="4525963"/>
          </a:xfrm>
        </p:spPr>
        <p:txBody>
          <a:bodyPr/>
          <a:lstStyle/>
          <a:p>
            <a:pPr>
              <a:buFontTx/>
              <a:buNone/>
              <a:defRPr/>
            </a:pPr>
            <a:r>
              <a:rPr lang="it-IT" dirty="0"/>
              <a:t>	</a:t>
            </a:r>
            <a:r>
              <a:rPr lang="it-IT" sz="2200" dirty="0"/>
              <a:t>Il paziente non si accorge del danno del campo visivo se non quando questo è di tipo tubulare perché: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it-IT" sz="2200" dirty="0"/>
              <a:t>L’</a:t>
            </a:r>
            <a:r>
              <a:rPr lang="it-IT" sz="2200" dirty="0" err="1"/>
              <a:t>ipertono</a:t>
            </a:r>
            <a:r>
              <a:rPr lang="it-IT" sz="2200" dirty="0"/>
              <a:t>  oculare è raramente sintomatico (solo quando la IOP supera 40 mm. Hg)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it-IT" sz="2200" dirty="0"/>
              <a:t>Il visus centrale è mantenuto fino agli stadi terminali</a:t>
            </a:r>
          </a:p>
          <a:p>
            <a:pPr marL="514350" indent="-514350">
              <a:buFont typeface="+mj-lt"/>
              <a:buAutoNum type="arabicPeriod"/>
              <a:defRPr/>
            </a:pPr>
            <a:endParaRPr lang="it-IT" dirty="0"/>
          </a:p>
        </p:txBody>
      </p:sp>
      <p:sp>
        <p:nvSpPr>
          <p:cNvPr id="66564" name="Segnaposto contenuto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it-IT" altLang="it-IT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395288" y="271463"/>
            <a:ext cx="4608512" cy="4525962"/>
          </a:xfrm>
        </p:spPr>
        <p:txBody>
          <a:bodyPr/>
          <a:lstStyle/>
          <a:p>
            <a:pPr marL="533400" indent="-533400">
              <a:buFontTx/>
              <a:buNone/>
            </a:pPr>
            <a:r>
              <a:rPr lang="it-IT" altLang="it-IT" b="1"/>
              <a:t>Deflusso:	</a:t>
            </a:r>
            <a:r>
              <a:rPr lang="it-IT" altLang="it-IT" sz="2800"/>
              <a:t>	</a:t>
            </a:r>
          </a:p>
          <a:p>
            <a:pPr marL="914400" lvl="1" indent="-457200">
              <a:buFontTx/>
              <a:buNone/>
            </a:pPr>
            <a:r>
              <a:rPr lang="it-IT" altLang="it-IT" b="1"/>
              <a:t>Via uveo-sclerale</a:t>
            </a:r>
          </a:p>
          <a:p>
            <a:pPr marL="1295400" lvl="2" indent="-381000">
              <a:buFontTx/>
              <a:buNone/>
            </a:pPr>
            <a:r>
              <a:rPr lang="it-IT" altLang="it-IT" b="1"/>
              <a:t>10% - 20%</a:t>
            </a:r>
          </a:p>
          <a:p>
            <a:pPr marL="914400" lvl="1" indent="-457200">
              <a:buFontTx/>
              <a:buNone/>
            </a:pPr>
            <a:endParaRPr lang="it-IT" altLang="it-IT" b="1"/>
          </a:p>
          <a:p>
            <a:pPr marL="533400" indent="-533400">
              <a:buClr>
                <a:srgbClr val="FF0000"/>
              </a:buClr>
              <a:buFontTx/>
              <a:buNone/>
            </a:pPr>
            <a:endParaRPr lang="it-IT" altLang="it-IT" sz="2800"/>
          </a:p>
        </p:txBody>
      </p:sp>
      <p:graphicFrame>
        <p:nvGraphicFramePr>
          <p:cNvPr id="5" name="Diagramma 4"/>
          <p:cNvGraphicFramePr/>
          <p:nvPr/>
        </p:nvGraphicFramePr>
        <p:xfrm>
          <a:off x="4643438" y="620712"/>
          <a:ext cx="4071966" cy="55943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0244" name="Picture 8" descr="Uveoscleral_Outflow_Dia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1188" y="1989138"/>
            <a:ext cx="4713287" cy="4030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it-IT"/>
              <a:t>GLAUCOMA:</a:t>
            </a:r>
            <a:br>
              <a:rPr lang="it-IT" altLang="it-IT"/>
            </a:br>
            <a:r>
              <a:rPr lang="it-IT" altLang="it-IT">
                <a:solidFill>
                  <a:srgbClr val="FF0000"/>
                </a:solidFill>
              </a:rPr>
              <a:t>NO sintomi !!!!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927225"/>
            <a:ext cx="4038600" cy="4525963"/>
          </a:xfrm>
        </p:spPr>
        <p:txBody>
          <a:bodyPr/>
          <a:lstStyle/>
          <a:p>
            <a:pPr>
              <a:buFontTx/>
              <a:buNone/>
              <a:defRPr/>
            </a:pPr>
            <a:r>
              <a:rPr lang="it-IT" dirty="0"/>
              <a:t>	</a:t>
            </a:r>
            <a:r>
              <a:rPr lang="it-IT" sz="2200" dirty="0"/>
              <a:t>Il paziente non si accorge del danno del campo visivo se non quando questo è di tipo tubulare perché: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it-IT" sz="2200" dirty="0"/>
              <a:t>L’</a:t>
            </a:r>
            <a:r>
              <a:rPr lang="it-IT" sz="2200" dirty="0" err="1"/>
              <a:t>ipertono</a:t>
            </a:r>
            <a:r>
              <a:rPr lang="it-IT" sz="2200" dirty="0"/>
              <a:t>  oculare è raramente sintomatico (solo quando la IOP supera 40 mm. Hg)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it-IT" sz="2200" dirty="0"/>
              <a:t>Il visus centrale è mantenuto fino agli stadi terminali</a:t>
            </a:r>
          </a:p>
          <a:p>
            <a:pPr marL="514350" indent="-514350">
              <a:buFont typeface="+mj-lt"/>
              <a:buAutoNum type="arabicPeriod"/>
              <a:defRPr/>
            </a:pPr>
            <a:endParaRPr lang="it-IT" dirty="0"/>
          </a:p>
        </p:txBody>
      </p:sp>
      <p:sp>
        <p:nvSpPr>
          <p:cNvPr id="67588" name="Segnaposto contenuto 3"/>
          <p:cNvSpPr>
            <a:spLocks noGrp="1"/>
          </p:cNvSpPr>
          <p:nvPr>
            <p:ph sz="half" idx="2"/>
          </p:nvPr>
        </p:nvSpPr>
        <p:spPr>
          <a:xfrm>
            <a:off x="4500563" y="1989138"/>
            <a:ext cx="4038600" cy="4525962"/>
          </a:xfrm>
        </p:spPr>
        <p:txBody>
          <a:bodyPr/>
          <a:lstStyle/>
          <a:p>
            <a:r>
              <a:rPr lang="it-IT" altLang="it-IT"/>
              <a:t>I sintomi soggettivi sono scarsi o assenti fino allo stadio più avanzato della malattia.</a:t>
            </a:r>
          </a:p>
          <a:p>
            <a:r>
              <a:rPr lang="it-IT" altLang="it-IT"/>
              <a:t>Visite oculistiche di routine.</a:t>
            </a:r>
          </a:p>
          <a:p>
            <a:endParaRPr lang="it-IT" altLang="it-IT"/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Titolo 6"/>
          <p:cNvSpPr>
            <a:spLocks noGrp="1"/>
          </p:cNvSpPr>
          <p:nvPr>
            <p:ph type="title"/>
          </p:nvPr>
        </p:nvSpPr>
        <p:spPr>
          <a:xfrm>
            <a:off x="457200" y="714375"/>
            <a:ext cx="8229600" cy="1143000"/>
          </a:xfrm>
        </p:spPr>
        <p:txBody>
          <a:bodyPr/>
          <a:lstStyle/>
          <a:p>
            <a:r>
              <a:rPr lang="it-IT" altLang="it-IT"/>
              <a:t>Glaucoma</a:t>
            </a:r>
            <a:br>
              <a:rPr lang="it-IT" altLang="it-IT"/>
            </a:br>
            <a:r>
              <a:rPr lang="it-IT" altLang="it-IT"/>
              <a:t>Fattori di rischio</a:t>
            </a:r>
            <a:br>
              <a:rPr lang="it-IT" altLang="it-IT"/>
            </a:br>
            <a:endParaRPr lang="it-IT" altLang="it-IT"/>
          </a:p>
        </p:txBody>
      </p:sp>
      <p:sp>
        <p:nvSpPr>
          <p:cNvPr id="68611" name="Segnaposto testo 11"/>
          <p:cNvSpPr>
            <a:spLocks noGrp="1"/>
          </p:cNvSpPr>
          <p:nvPr>
            <p:ph type="body" idx="1"/>
          </p:nvPr>
        </p:nvSpPr>
        <p:spPr>
          <a:xfrm>
            <a:off x="457200" y="1646238"/>
            <a:ext cx="4040188" cy="639762"/>
          </a:xfrm>
        </p:spPr>
        <p:txBody>
          <a:bodyPr/>
          <a:lstStyle/>
          <a:p>
            <a:pPr algn="ctr"/>
            <a:r>
              <a:rPr lang="it-IT" altLang="it-IT" sz="3600"/>
              <a:t>generali</a:t>
            </a:r>
          </a:p>
        </p:txBody>
      </p:sp>
      <p:sp>
        <p:nvSpPr>
          <p:cNvPr id="68612" name="Segnaposto contenuto 8"/>
          <p:cNvSpPr>
            <a:spLocks noGrp="1"/>
          </p:cNvSpPr>
          <p:nvPr>
            <p:ph sz="half" idx="2"/>
          </p:nvPr>
        </p:nvSpPr>
        <p:spPr>
          <a:xfrm>
            <a:off x="457200" y="2406650"/>
            <a:ext cx="4040188" cy="3951288"/>
          </a:xfrm>
        </p:spPr>
        <p:txBody>
          <a:bodyPr/>
          <a:lstStyle/>
          <a:p>
            <a:pPr>
              <a:spcBef>
                <a:spcPct val="50000"/>
              </a:spcBef>
            </a:pPr>
            <a:r>
              <a:rPr lang="it-IT" altLang="it-IT"/>
              <a:t>Familiarità</a:t>
            </a:r>
          </a:p>
          <a:p>
            <a:pPr>
              <a:spcBef>
                <a:spcPct val="50000"/>
              </a:spcBef>
            </a:pPr>
            <a:r>
              <a:rPr lang="it-IT" altLang="it-IT" i="1"/>
              <a:t>Età: &gt; 40</a:t>
            </a:r>
          </a:p>
          <a:p>
            <a:pPr>
              <a:spcBef>
                <a:spcPct val="50000"/>
              </a:spcBef>
            </a:pPr>
            <a:r>
              <a:rPr lang="it-IT" altLang="it-IT"/>
              <a:t>Diabete</a:t>
            </a:r>
          </a:p>
          <a:p>
            <a:pPr>
              <a:spcBef>
                <a:spcPct val="50000"/>
              </a:spcBef>
            </a:pPr>
            <a:r>
              <a:rPr lang="it-IT" altLang="it-IT"/>
              <a:t>Iper/ipotensione 	sistemica </a:t>
            </a:r>
          </a:p>
          <a:p>
            <a:pPr>
              <a:spcBef>
                <a:spcPct val="50000"/>
              </a:spcBef>
            </a:pPr>
            <a:r>
              <a:rPr lang="it-IT" altLang="it-IT"/>
              <a:t>Razza (4/5 volte più frequente nella razza nera) </a:t>
            </a:r>
          </a:p>
          <a:p>
            <a:pPr>
              <a:spcBef>
                <a:spcPct val="50000"/>
              </a:spcBef>
            </a:pPr>
            <a:r>
              <a:rPr lang="it-IT" altLang="it-IT"/>
              <a:t>Fumo</a:t>
            </a:r>
          </a:p>
          <a:p>
            <a:pPr>
              <a:buFontTx/>
              <a:buNone/>
            </a:pPr>
            <a:endParaRPr lang="it-IT" altLang="it-IT"/>
          </a:p>
        </p:txBody>
      </p:sp>
      <p:sp>
        <p:nvSpPr>
          <p:cNvPr id="68613" name="Segnaposto testo 16"/>
          <p:cNvSpPr>
            <a:spLocks noGrp="1"/>
          </p:cNvSpPr>
          <p:nvPr>
            <p:ph type="body" sz="quarter" idx="3"/>
          </p:nvPr>
        </p:nvSpPr>
        <p:spPr>
          <a:xfrm>
            <a:off x="4645025" y="1717675"/>
            <a:ext cx="4041775" cy="639763"/>
          </a:xfrm>
        </p:spPr>
        <p:txBody>
          <a:bodyPr/>
          <a:lstStyle/>
          <a:p>
            <a:pPr algn="ctr"/>
            <a:r>
              <a:rPr lang="it-IT" altLang="it-IT" sz="3600"/>
              <a:t>locali </a:t>
            </a:r>
          </a:p>
        </p:txBody>
      </p:sp>
      <p:sp>
        <p:nvSpPr>
          <p:cNvPr id="68614" name="Segnaposto contenuto 17"/>
          <p:cNvSpPr>
            <a:spLocks noGrp="1"/>
          </p:cNvSpPr>
          <p:nvPr>
            <p:ph sz="quarter" idx="4"/>
          </p:nvPr>
        </p:nvSpPr>
        <p:spPr>
          <a:xfrm>
            <a:off x="4645025" y="2763838"/>
            <a:ext cx="4041775" cy="3951287"/>
          </a:xfrm>
        </p:spPr>
        <p:txBody>
          <a:bodyPr/>
          <a:lstStyle/>
          <a:p>
            <a:pPr>
              <a:spcBef>
                <a:spcPct val="50000"/>
              </a:spcBef>
            </a:pPr>
            <a:r>
              <a:rPr lang="it-IT" altLang="it-IT"/>
              <a:t>Aumento della pressione oculare</a:t>
            </a:r>
          </a:p>
          <a:p>
            <a:pPr>
              <a:spcBef>
                <a:spcPct val="50000"/>
              </a:spcBef>
            </a:pPr>
            <a:r>
              <a:rPr lang="it-IT" altLang="it-IT"/>
              <a:t>Differenza della IOP dei due occhi &gt; 6 mmHg</a:t>
            </a:r>
          </a:p>
          <a:p>
            <a:pPr>
              <a:spcBef>
                <a:spcPct val="50000"/>
              </a:spcBef>
            </a:pPr>
            <a:r>
              <a:rPr lang="it-IT" altLang="it-IT"/>
              <a:t>Glaucoma controlaterale</a:t>
            </a:r>
          </a:p>
          <a:p>
            <a:pPr>
              <a:spcBef>
                <a:spcPct val="50000"/>
              </a:spcBef>
            </a:pPr>
            <a:r>
              <a:rPr lang="it-IT" altLang="it-IT"/>
              <a:t>Dispersione pigmentaria</a:t>
            </a:r>
          </a:p>
          <a:p>
            <a:pPr>
              <a:spcBef>
                <a:spcPct val="50000"/>
              </a:spcBef>
            </a:pPr>
            <a:r>
              <a:rPr lang="it-IT" altLang="it-IT"/>
              <a:t> Miopia (&gt; 6D)</a:t>
            </a:r>
          </a:p>
          <a:p>
            <a:endParaRPr lang="it-IT" altLang="it-IT"/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it-IT"/>
              <a:t>Fattore di rischio: </a:t>
            </a:r>
            <a:r>
              <a:rPr lang="it-IT" altLang="it-IT" b="1"/>
              <a:t>età</a:t>
            </a:r>
          </a:p>
        </p:txBody>
      </p:sp>
      <p:pic>
        <p:nvPicPr>
          <p:cNvPr id="69635" name="Picture 6" descr="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1023938" y="1643063"/>
            <a:ext cx="6905625" cy="4572000"/>
          </a:xfrm>
          <a:noFill/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Titolo 1"/>
          <p:cNvSpPr>
            <a:spLocks noGrp="1"/>
          </p:cNvSpPr>
          <p:nvPr>
            <p:ph type="title"/>
          </p:nvPr>
        </p:nvSpPr>
        <p:spPr>
          <a:xfrm>
            <a:off x="457200" y="642938"/>
            <a:ext cx="8229600" cy="1143000"/>
          </a:xfrm>
        </p:spPr>
        <p:txBody>
          <a:bodyPr/>
          <a:lstStyle/>
          <a:p>
            <a:r>
              <a:rPr lang="it-IT" altLang="it-IT" sz="3600"/>
              <a:t>Fattore di rischio età:</a:t>
            </a:r>
            <a:r>
              <a:rPr lang="it-IT" altLang="it-IT" sz="3600">
                <a:ea typeface="ＭＳ Ｐゴシック" panose="020B0600070205080204" pitchFamily="34" charset="-128"/>
                <a:sym typeface="Symbol" panose="05050102010706020507" pitchFamily="18" charset="2"/>
              </a:rPr>
              <a:t> </a:t>
            </a:r>
            <a:br>
              <a:rPr lang="it-IT" altLang="it-IT" sz="3600">
                <a:ea typeface="ＭＳ Ｐゴシック" panose="020B0600070205080204" pitchFamily="34" charset="-128"/>
                <a:sym typeface="Symbol" panose="05050102010706020507" pitchFamily="18" charset="2"/>
              </a:rPr>
            </a:br>
            <a:r>
              <a:rPr lang="it-IT" altLang="it-IT" sz="3600">
                <a:ea typeface="ＭＳ Ｐゴシック" panose="020B0600070205080204" pitchFamily="34" charset="-128"/>
                <a:sym typeface="Symbol" panose="05050102010706020507" pitchFamily="18" charset="2"/>
              </a:rPr>
              <a:t>aumento della resistenza al deflusso dell’umore acqueo</a:t>
            </a:r>
            <a:endParaRPr lang="it-IT" altLang="it-IT" sz="3600"/>
          </a:p>
        </p:txBody>
      </p:sp>
      <p:sp>
        <p:nvSpPr>
          <p:cNvPr id="70659" name="Segnaposto contenuto 2"/>
          <p:cNvSpPr>
            <a:spLocks noGrp="1"/>
          </p:cNvSpPr>
          <p:nvPr>
            <p:ph sz="half" idx="1"/>
          </p:nvPr>
        </p:nvSpPr>
        <p:spPr>
          <a:xfrm>
            <a:off x="214313" y="1600200"/>
            <a:ext cx="4281487" cy="4525963"/>
          </a:xfrm>
        </p:spPr>
        <p:txBody>
          <a:bodyPr/>
          <a:lstStyle/>
          <a:p>
            <a:pPr>
              <a:buFontTx/>
              <a:buNone/>
            </a:pPr>
            <a:r>
              <a:rPr lang="it-IT" altLang="it-IT"/>
              <a:t>	</a:t>
            </a:r>
          </a:p>
          <a:p>
            <a:pPr>
              <a:lnSpc>
                <a:spcPct val="150000"/>
              </a:lnSpc>
              <a:buFontTx/>
              <a:buNone/>
            </a:pPr>
            <a:r>
              <a:rPr lang="it-IT" altLang="it-IT"/>
              <a:t>	Depositi di collagene a livello del trabecolato con progressivo ispessimento delle lamelle trabecolari fino alla occlusione degli spazi trabecolari.</a:t>
            </a:r>
          </a:p>
        </p:txBody>
      </p:sp>
      <p:pic>
        <p:nvPicPr>
          <p:cNvPr id="70660" name="Picture 32" descr="glaukom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5143500" y="2500313"/>
            <a:ext cx="3714750" cy="3714750"/>
          </a:xfrm>
          <a:noFill/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Tito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it-IT">
                <a:solidFill>
                  <a:schemeClr val="tx1"/>
                </a:solidFill>
              </a:rPr>
              <a:t>Fattore di rischio: </a:t>
            </a:r>
            <a:r>
              <a:rPr lang="it-IT" altLang="it-IT" b="1">
                <a:solidFill>
                  <a:schemeClr val="tx1"/>
                </a:solidFill>
              </a:rPr>
              <a:t>ipertono oculare</a:t>
            </a:r>
            <a:endParaRPr lang="it-IT" altLang="it-IT">
              <a:solidFill>
                <a:schemeClr val="tx1"/>
              </a:solidFill>
            </a:endParaRPr>
          </a:p>
        </p:txBody>
      </p:sp>
      <p:sp>
        <p:nvSpPr>
          <p:cNvPr id="6" name="Segnaposto contenuto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lnSpc>
                <a:spcPct val="110000"/>
              </a:lnSpc>
              <a:spcBef>
                <a:spcPct val="50000"/>
              </a:spcBef>
              <a:buSzPct val="119000"/>
              <a:buFont typeface="Calibri" pitchFamily="34" charset="0"/>
              <a:buAutoNum type="arabicPeriod"/>
              <a:defRPr/>
            </a:pPr>
            <a:r>
              <a:rPr lang="it-IT" sz="2800" dirty="0"/>
              <a:t>La prevalenza di glaucoma aumenta con l’aumentare del tono oculare </a:t>
            </a:r>
          </a:p>
          <a:p>
            <a:pPr marL="514350" indent="-514350">
              <a:lnSpc>
                <a:spcPct val="110000"/>
              </a:lnSpc>
              <a:spcBef>
                <a:spcPct val="50000"/>
              </a:spcBef>
              <a:buSzPct val="119000"/>
              <a:buFont typeface="Calibri" pitchFamily="34" charset="0"/>
              <a:buAutoNum type="arabicPeriod"/>
              <a:defRPr/>
            </a:pPr>
            <a:r>
              <a:rPr lang="it-IT" sz="2800" dirty="0"/>
              <a:t>In un paziente </a:t>
            </a:r>
            <a:r>
              <a:rPr lang="it-IT" sz="2800" dirty="0" err="1"/>
              <a:t>glaucomatoso</a:t>
            </a:r>
            <a:r>
              <a:rPr lang="it-IT" sz="2800" dirty="0"/>
              <a:t> l’occhio con tono più elevato tende a perdere campo visivo più velocemente</a:t>
            </a:r>
          </a:p>
          <a:p>
            <a:pPr marL="514350" indent="-514350">
              <a:lnSpc>
                <a:spcPct val="110000"/>
              </a:lnSpc>
              <a:spcBef>
                <a:spcPct val="50000"/>
              </a:spcBef>
              <a:buSzPct val="119000"/>
              <a:buFont typeface="Calibri" pitchFamily="34" charset="0"/>
              <a:buAutoNum type="arabicPeriod"/>
              <a:defRPr/>
            </a:pPr>
            <a:r>
              <a:rPr lang="it-IT" sz="2800" dirty="0"/>
              <a:t>La perdita del campo visivo in pazienti in cui il tono viene ridotto è generalmente rallentata </a:t>
            </a:r>
          </a:p>
          <a:p>
            <a:pPr>
              <a:buFontTx/>
              <a:buNone/>
              <a:defRPr/>
            </a:pPr>
            <a:endParaRPr lang="it-IT" dirty="0"/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94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41313"/>
            <a:ext cx="8229600" cy="1143000"/>
          </a:xfrm>
        </p:spPr>
        <p:txBody>
          <a:bodyPr/>
          <a:lstStyle/>
          <a:p>
            <a:pPr>
              <a:defRPr/>
            </a:pPr>
            <a:r>
              <a:rPr lang="it-IT" sz="3600" b="1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Ipertono</a:t>
            </a:r>
            <a:r>
              <a:rPr lang="it-IT" sz="3600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oculare		glaucoma</a:t>
            </a:r>
            <a:br>
              <a:rPr lang="it-IT" sz="3600" b="1" dirty="0"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r>
              <a:rPr lang="it-IT" sz="2000" dirty="0">
                <a:solidFill>
                  <a:srgbClr val="FF0000"/>
                </a:solidFill>
              </a:rPr>
              <a:t>La prevalenza di glaucoma aumenta con l’aumentare del tono oculare </a:t>
            </a:r>
            <a:br>
              <a:rPr lang="it-IT" sz="2000" dirty="0">
                <a:solidFill>
                  <a:srgbClr val="FF0000"/>
                </a:solidFill>
              </a:rPr>
            </a:br>
            <a:endParaRPr lang="it-IT" sz="2000" b="1" dirty="0">
              <a:solidFill>
                <a:srgbClr val="FF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pic>
        <p:nvPicPr>
          <p:cNvPr id="72707" name="Picture 3" descr="7FF1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5997"/>
          <a:stretch>
            <a:fillRect/>
          </a:stretch>
        </p:blipFill>
        <p:spPr>
          <a:xfrm>
            <a:off x="1476375" y="1412875"/>
            <a:ext cx="5880100" cy="4162425"/>
          </a:xfrm>
        </p:spPr>
      </p:pic>
      <p:sp>
        <p:nvSpPr>
          <p:cNvPr id="72708" name="AutoShape 4"/>
          <p:cNvSpPr>
            <a:spLocks noChangeArrowheads="1"/>
          </p:cNvSpPr>
          <p:nvPr/>
        </p:nvSpPr>
        <p:spPr bwMode="auto">
          <a:xfrm>
            <a:off x="5076825" y="571500"/>
            <a:ext cx="503238" cy="215900"/>
          </a:xfrm>
          <a:prstGeom prst="leftRightArrow">
            <a:avLst>
              <a:gd name="adj1" fmla="val 50000"/>
              <a:gd name="adj2" fmla="val 46618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600"/>
          </a:p>
        </p:txBody>
      </p:sp>
      <p:sp>
        <p:nvSpPr>
          <p:cNvPr id="72709" name="Rectangle 5"/>
          <p:cNvSpPr>
            <a:spLocks noChangeArrowheads="1"/>
          </p:cNvSpPr>
          <p:nvPr/>
        </p:nvSpPr>
        <p:spPr bwMode="auto">
          <a:xfrm>
            <a:off x="2555875" y="5734050"/>
            <a:ext cx="3960813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2400" b="1">
                <a:solidFill>
                  <a:schemeClr val="tx2"/>
                </a:solidFill>
              </a:rPr>
              <a:t>Valore normale della IOP: </a:t>
            </a:r>
            <a:br>
              <a:rPr lang="it-IT" altLang="it-IT" sz="2400" b="1">
                <a:solidFill>
                  <a:schemeClr val="tx2"/>
                </a:solidFill>
              </a:rPr>
            </a:br>
            <a:r>
              <a:rPr lang="it-IT" altLang="it-IT" sz="2400" b="1"/>
              <a:t>15,4 </a:t>
            </a:r>
            <a:r>
              <a:rPr lang="it-IT" altLang="it-IT" sz="2400" b="1">
                <a:sym typeface="Symbol" panose="05050102010706020507" pitchFamily="18" charset="2"/>
              </a:rPr>
              <a:t> 2,5 </a:t>
            </a:r>
            <a:r>
              <a:rPr lang="it-IT" altLang="it-IT" sz="2400" b="1">
                <a:solidFill>
                  <a:schemeClr val="tx2"/>
                </a:solidFill>
              </a:rPr>
              <a:t>mm. Hg</a:t>
            </a: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Text Box 2"/>
          <p:cNvSpPr txBox="1">
            <a:spLocks noChangeArrowheads="1"/>
          </p:cNvSpPr>
          <p:nvPr/>
        </p:nvSpPr>
        <p:spPr bwMode="auto">
          <a:xfrm>
            <a:off x="1182688" y="428625"/>
            <a:ext cx="6818312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it-IT" altLang="it-IT" b="1"/>
              <a:t>Rischio di alterazione del Campo Visivo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endParaRPr lang="it-IT" altLang="it-IT" sz="1800" b="1"/>
          </a:p>
        </p:txBody>
      </p:sp>
      <p:sp>
        <p:nvSpPr>
          <p:cNvPr id="73731" name="Text Box 3"/>
          <p:cNvSpPr txBox="1">
            <a:spLocks noChangeArrowheads="1"/>
          </p:cNvSpPr>
          <p:nvPr/>
        </p:nvSpPr>
        <p:spPr bwMode="auto">
          <a:xfrm>
            <a:off x="541338" y="1371600"/>
            <a:ext cx="216852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it-IT" altLang="it-IT" sz="2400" b="1"/>
              <a:t>Pressione intraoculare</a:t>
            </a:r>
          </a:p>
        </p:txBody>
      </p:sp>
      <p:sp>
        <p:nvSpPr>
          <p:cNvPr id="73732" name="Text Box 4"/>
          <p:cNvSpPr txBox="1">
            <a:spLocks noChangeArrowheads="1"/>
          </p:cNvSpPr>
          <p:nvPr/>
        </p:nvSpPr>
        <p:spPr bwMode="auto">
          <a:xfrm>
            <a:off x="3044825" y="1371600"/>
            <a:ext cx="30480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it-IT" altLang="it-IT" sz="2400" b="1"/>
              <a:t>Sviluppo difetti Campo Visivo (%)</a:t>
            </a:r>
          </a:p>
        </p:txBody>
      </p:sp>
      <p:sp>
        <p:nvSpPr>
          <p:cNvPr id="73733" name="Text Box 5"/>
          <p:cNvSpPr txBox="1">
            <a:spLocks noChangeArrowheads="1"/>
          </p:cNvSpPr>
          <p:nvPr/>
        </p:nvSpPr>
        <p:spPr bwMode="auto">
          <a:xfrm>
            <a:off x="6637338" y="1371600"/>
            <a:ext cx="16256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it-IT" altLang="it-IT" sz="2400" b="1"/>
              <a:t>Rischio relativo</a:t>
            </a:r>
          </a:p>
        </p:txBody>
      </p:sp>
      <p:sp>
        <p:nvSpPr>
          <p:cNvPr id="73734" name="Text Box 6"/>
          <p:cNvSpPr txBox="1">
            <a:spLocks noChangeArrowheads="1"/>
          </p:cNvSpPr>
          <p:nvPr/>
        </p:nvSpPr>
        <p:spPr bwMode="auto">
          <a:xfrm>
            <a:off x="942975" y="2819400"/>
            <a:ext cx="1189038" cy="24622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it-IT" altLang="it-IT" sz="2800" b="1"/>
              <a:t>&lt; 16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it-IT" altLang="it-IT" sz="2800" b="1"/>
              <a:t>16 - 19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it-IT" altLang="it-IT" sz="2800" b="1"/>
              <a:t>20 - 23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it-IT" altLang="it-IT" sz="2800" b="1">
                <a:sym typeface="Symbol" panose="05050102010706020507" pitchFamily="18" charset="2"/>
              </a:rPr>
              <a:t> 24</a:t>
            </a:r>
            <a:endParaRPr lang="it-IT" altLang="it-IT" sz="2800" b="1"/>
          </a:p>
        </p:txBody>
      </p:sp>
      <p:sp>
        <p:nvSpPr>
          <p:cNvPr id="73735" name="Text Box 7"/>
          <p:cNvSpPr txBox="1">
            <a:spLocks noChangeArrowheads="1"/>
          </p:cNvSpPr>
          <p:nvPr/>
        </p:nvSpPr>
        <p:spPr bwMode="auto">
          <a:xfrm>
            <a:off x="4198938" y="2819400"/>
            <a:ext cx="655637" cy="24622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it-IT" altLang="it-IT" sz="2800" b="1"/>
              <a:t>0.8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it-IT" altLang="it-IT" sz="2800" b="1"/>
              <a:t>1.4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it-IT" altLang="it-IT" sz="2800" b="1"/>
              <a:t>3.1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it-IT" altLang="it-IT" sz="2800" b="1"/>
              <a:t>8.4</a:t>
            </a:r>
          </a:p>
        </p:txBody>
      </p:sp>
      <p:sp>
        <p:nvSpPr>
          <p:cNvPr id="73736" name="Text Box 8"/>
          <p:cNvSpPr txBox="1">
            <a:spLocks noChangeArrowheads="1"/>
          </p:cNvSpPr>
          <p:nvPr/>
        </p:nvSpPr>
        <p:spPr bwMode="auto">
          <a:xfrm>
            <a:off x="6977063" y="2819400"/>
            <a:ext cx="828675" cy="24622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it-IT" altLang="it-IT" sz="2800" b="1"/>
              <a:t>1.0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it-IT" altLang="it-IT" sz="2800" b="1"/>
              <a:t>1.7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it-IT" altLang="it-IT" sz="2800" b="1"/>
              <a:t>4.0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it-IT" altLang="it-IT" sz="2800" b="1"/>
              <a:t>10.5</a:t>
            </a:r>
          </a:p>
        </p:txBody>
      </p:sp>
      <p:sp>
        <p:nvSpPr>
          <p:cNvPr id="73737" name="Line 9"/>
          <p:cNvSpPr>
            <a:spLocks noChangeShapeType="1"/>
          </p:cNvSpPr>
          <p:nvPr/>
        </p:nvSpPr>
        <p:spPr bwMode="auto">
          <a:xfrm>
            <a:off x="338138" y="2590800"/>
            <a:ext cx="8399462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73738" name="Line 10"/>
          <p:cNvSpPr>
            <a:spLocks noChangeShapeType="1"/>
          </p:cNvSpPr>
          <p:nvPr/>
        </p:nvSpPr>
        <p:spPr bwMode="auto">
          <a:xfrm>
            <a:off x="338138" y="1219200"/>
            <a:ext cx="8399462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73739" name="Line 11"/>
          <p:cNvSpPr>
            <a:spLocks noChangeShapeType="1"/>
          </p:cNvSpPr>
          <p:nvPr/>
        </p:nvSpPr>
        <p:spPr bwMode="auto">
          <a:xfrm>
            <a:off x="338138" y="5715000"/>
            <a:ext cx="8399462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73740" name="Text Box 12"/>
          <p:cNvSpPr txBox="1">
            <a:spLocks noChangeArrowheads="1"/>
          </p:cNvSpPr>
          <p:nvPr/>
        </p:nvSpPr>
        <p:spPr bwMode="auto">
          <a:xfrm>
            <a:off x="2605088" y="6096000"/>
            <a:ext cx="29305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it-IT" altLang="it-IT" sz="2800" b="1"/>
              <a:t>Follow-up 13 anni</a:t>
            </a: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Tito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it-IT"/>
              <a:t>Fattore di rischio: </a:t>
            </a:r>
            <a:br>
              <a:rPr lang="it-IT" altLang="it-IT"/>
            </a:br>
            <a:r>
              <a:rPr lang="it-IT" altLang="it-IT" b="1"/>
              <a:t>ipotensione diastolica</a:t>
            </a:r>
          </a:p>
        </p:txBody>
      </p:sp>
      <p:sp>
        <p:nvSpPr>
          <p:cNvPr id="74755" name="Segnaposto contenuto 3"/>
          <p:cNvSpPr>
            <a:spLocks noGrp="1"/>
          </p:cNvSpPr>
          <p:nvPr>
            <p:ph sz="half" idx="1"/>
          </p:nvPr>
        </p:nvSpPr>
        <p:spPr>
          <a:xfrm>
            <a:off x="214313" y="1903413"/>
            <a:ext cx="4038600" cy="4525962"/>
          </a:xfrm>
        </p:spPr>
        <p:txBody>
          <a:bodyPr/>
          <a:lstStyle/>
          <a:p>
            <a:pPr>
              <a:buFontTx/>
              <a:buNone/>
            </a:pPr>
            <a:r>
              <a:rPr lang="it-IT" altLang="it-IT"/>
              <a:t>	Riducendosi la pressione diastolica ematica diminuisce la </a:t>
            </a:r>
            <a:r>
              <a:rPr lang="it-IT" altLang="it-IT" u="sng"/>
              <a:t>pressione di perfusione del nervo ottico </a:t>
            </a:r>
            <a:r>
              <a:rPr lang="it-IT" altLang="it-IT"/>
              <a:t>e quindi aumentano le possibilità di una sua sofferenza</a:t>
            </a:r>
          </a:p>
        </p:txBody>
      </p:sp>
      <p:graphicFrame>
        <p:nvGraphicFramePr>
          <p:cNvPr id="74756" name="Object 3">
            <a:hlinkClick r:id="" action="ppaction://ole?verb=0"/>
          </p:cNvPr>
          <p:cNvGraphicFramePr>
            <a:graphicFrameLocks noChangeAspect="1"/>
          </p:cNvGraphicFramePr>
          <p:nvPr>
            <p:ph sz="half" idx="2"/>
          </p:nvPr>
        </p:nvGraphicFramePr>
        <p:xfrm>
          <a:off x="4429125" y="2193925"/>
          <a:ext cx="4037013" cy="3011488"/>
        </p:xfrm>
        <a:graphic>
          <a:graphicData uri="http://schemas.openxmlformats.org/presentationml/2006/ole">
            <p:oleObj spid="_x0000_s74759" name="QuickTime Movie" r:id="rId3" imgW="3599045" imgH="2683289" progId="">
              <p:embed/>
            </p:oleObj>
          </a:graphicData>
        </a:graphic>
      </p:graphicFrame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olo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it-IT" sz="2400" dirty="0">
                <a:solidFill>
                  <a:srgbClr val="FF0000"/>
                </a:solidFill>
              </a:rPr>
              <a:t>In un paziente glaucomatoso l’occhio con tono più elevato tende a perdere campo visivo più velocemente</a:t>
            </a:r>
            <a:endParaRPr lang="it-IT" sz="2400" dirty="0"/>
          </a:p>
        </p:txBody>
      </p:sp>
      <p:pic>
        <p:nvPicPr>
          <p:cNvPr id="7" name="Picture 2" descr="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74"/>
          <a:stretch>
            <a:fillRect/>
          </a:stretch>
        </p:blipFill>
        <p:spPr>
          <a:xfrm>
            <a:off x="380806" y="2420888"/>
            <a:ext cx="3903161" cy="2686225"/>
          </a:xfrm>
        </p:spPr>
      </p:pic>
      <p:pic>
        <p:nvPicPr>
          <p:cNvPr id="8" name="Picture 2" descr="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6096"/>
          <a:stretch>
            <a:fillRect/>
          </a:stretch>
        </p:blipFill>
        <p:spPr>
          <a:xfrm>
            <a:off x="4581437" y="2420888"/>
            <a:ext cx="4239035" cy="2686225"/>
          </a:xfrm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Text Box 3"/>
          <p:cNvSpPr txBox="1">
            <a:spLocks noChangeArrowheads="1"/>
          </p:cNvSpPr>
          <p:nvPr/>
        </p:nvSpPr>
        <p:spPr bwMode="auto">
          <a:xfrm>
            <a:off x="304800" y="5486400"/>
            <a:ext cx="8410575" cy="105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it-IT" altLang="it-IT" sz="2400" b="1">
                <a:ea typeface="ＭＳ Ｐゴシック" panose="020B0600070205080204" pitchFamily="34" charset="-128"/>
              </a:rPr>
              <a:t>I pazienti con valori di IOP più bassi (&lt;18 mmHg) erano gli unici </a:t>
            </a:r>
            <a:br>
              <a:rPr lang="it-IT" altLang="it-IT" sz="2400" b="1">
                <a:ea typeface="ＭＳ Ｐゴシック" panose="020B0600070205080204" pitchFamily="34" charset="-128"/>
              </a:rPr>
            </a:br>
            <a:r>
              <a:rPr lang="it-IT" altLang="it-IT" sz="2400" b="1">
                <a:ea typeface="ＭＳ Ｐゴシック" panose="020B0600070205080204" pitchFamily="34" charset="-128"/>
              </a:rPr>
              <a:t>a mostrare una generale stabilità del campo visivo</a:t>
            </a:r>
          </a:p>
        </p:txBody>
      </p:sp>
      <p:grpSp>
        <p:nvGrpSpPr>
          <p:cNvPr id="77827" name="Group 4"/>
          <p:cNvGrpSpPr>
            <a:grpSpLocks/>
          </p:cNvGrpSpPr>
          <p:nvPr/>
        </p:nvGrpSpPr>
        <p:grpSpPr bwMode="auto">
          <a:xfrm>
            <a:off x="214313" y="1214438"/>
            <a:ext cx="8643937" cy="3967162"/>
            <a:chOff x="513" y="1104"/>
            <a:chExt cx="5199" cy="2160"/>
          </a:xfrm>
        </p:grpSpPr>
        <p:sp>
          <p:nvSpPr>
            <p:cNvPr id="77829" name="Text Box 5"/>
            <p:cNvSpPr txBox="1">
              <a:spLocks noChangeArrowheads="1"/>
            </p:cNvSpPr>
            <p:nvPr/>
          </p:nvSpPr>
          <p:spPr bwMode="auto">
            <a:xfrm>
              <a:off x="4368" y="1190"/>
              <a:ext cx="1344" cy="2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</a:pPr>
              <a:r>
                <a:rPr lang="en-US" altLang="it-IT" sz="1400">
                  <a:ea typeface="ＭＳ Ｐゴシック" panose="020B0600070205080204" pitchFamily="34" charset="-128"/>
                </a:rPr>
                <a:t>&lt;50% delle visite PIO &lt;18 mmHg (</a:t>
              </a:r>
              <a:r>
                <a:rPr lang="en-US" altLang="it-IT" sz="1400" u="sng">
                  <a:ea typeface="ＭＳ Ｐゴシック" panose="020B0600070205080204" pitchFamily="34" charset="-128"/>
                </a:rPr>
                <a:t>media 20,2</a:t>
              </a:r>
              <a:r>
                <a:rPr lang="en-US" altLang="it-IT" sz="1400">
                  <a:ea typeface="ＭＳ Ｐゴシック" panose="020B0600070205080204" pitchFamily="34" charset="-128"/>
                </a:rPr>
                <a:t>)</a:t>
              </a:r>
              <a:endParaRPr lang="it-IT" altLang="it-IT" sz="1400">
                <a:ea typeface="ＭＳ Ｐゴシック" panose="020B0600070205080204" pitchFamily="34" charset="-128"/>
              </a:endParaRPr>
            </a:p>
          </p:txBody>
        </p:sp>
        <p:sp>
          <p:nvSpPr>
            <p:cNvPr id="77830" name="Text Box 6"/>
            <p:cNvSpPr txBox="1">
              <a:spLocks noChangeArrowheads="1"/>
            </p:cNvSpPr>
            <p:nvPr/>
          </p:nvSpPr>
          <p:spPr bwMode="auto">
            <a:xfrm>
              <a:off x="4368" y="1429"/>
              <a:ext cx="1344" cy="2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</a:pPr>
              <a:r>
                <a:rPr lang="en-US" altLang="it-IT" sz="1400">
                  <a:ea typeface="ＭＳ Ｐゴシック" panose="020B0600070205080204" pitchFamily="34" charset="-128"/>
                </a:rPr>
                <a:t>50–75% delle visite PIO &lt;18 mmHg (</a:t>
              </a:r>
              <a:r>
                <a:rPr lang="en-US" altLang="it-IT" sz="1400" u="sng">
                  <a:ea typeface="ＭＳ Ｐゴシック" panose="020B0600070205080204" pitchFamily="34" charset="-128"/>
                </a:rPr>
                <a:t>media 16,9</a:t>
              </a:r>
              <a:r>
                <a:rPr lang="en-US" altLang="it-IT" sz="1400">
                  <a:ea typeface="ＭＳ Ｐゴシック" panose="020B0600070205080204" pitchFamily="34" charset="-128"/>
                </a:rPr>
                <a:t>)</a:t>
              </a:r>
              <a:endParaRPr lang="it-IT" altLang="it-IT" sz="1400">
                <a:ea typeface="ＭＳ Ｐゴシック" panose="020B0600070205080204" pitchFamily="34" charset="-128"/>
              </a:endParaRPr>
            </a:p>
          </p:txBody>
        </p:sp>
        <p:sp>
          <p:nvSpPr>
            <p:cNvPr id="77831" name="Text Box 7"/>
            <p:cNvSpPr txBox="1">
              <a:spLocks noChangeArrowheads="1"/>
            </p:cNvSpPr>
            <p:nvPr/>
          </p:nvSpPr>
          <p:spPr bwMode="auto">
            <a:xfrm>
              <a:off x="4368" y="1670"/>
              <a:ext cx="1344" cy="2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</a:pPr>
              <a:r>
                <a:rPr lang="en-US" altLang="it-IT" sz="1400">
                  <a:ea typeface="ＭＳ Ｐゴシック" panose="020B0600070205080204" pitchFamily="34" charset="-128"/>
                </a:rPr>
                <a:t>75-100% delle visite PIO &lt;18 mmHg (</a:t>
              </a:r>
              <a:r>
                <a:rPr lang="en-US" altLang="it-IT" sz="1400" u="sng">
                  <a:ea typeface="ＭＳ Ｐゴシック" panose="020B0600070205080204" pitchFamily="34" charset="-128"/>
                </a:rPr>
                <a:t>media 14,7</a:t>
              </a:r>
              <a:r>
                <a:rPr lang="en-US" altLang="it-IT" sz="1400">
                  <a:ea typeface="ＭＳ Ｐゴシック" panose="020B0600070205080204" pitchFamily="34" charset="-128"/>
                </a:rPr>
                <a:t>)</a:t>
              </a:r>
              <a:endParaRPr lang="it-IT" altLang="it-IT" sz="1400">
                <a:ea typeface="ＭＳ Ｐゴシック" panose="020B0600070205080204" pitchFamily="34" charset="-128"/>
              </a:endParaRPr>
            </a:p>
          </p:txBody>
        </p:sp>
        <p:sp>
          <p:nvSpPr>
            <p:cNvPr id="77832" name="Text Box 8"/>
            <p:cNvSpPr txBox="1">
              <a:spLocks noChangeArrowheads="1"/>
            </p:cNvSpPr>
            <p:nvPr/>
          </p:nvSpPr>
          <p:spPr bwMode="auto">
            <a:xfrm>
              <a:off x="4368" y="1914"/>
              <a:ext cx="1344" cy="2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</a:pPr>
              <a:r>
                <a:rPr lang="en-US" altLang="it-IT" sz="1400">
                  <a:ea typeface="ＭＳ Ｐゴシック" panose="020B0600070205080204" pitchFamily="34" charset="-128"/>
                </a:rPr>
                <a:t>100% delle visite PIO &lt;18 mmHg (</a:t>
              </a:r>
              <a:r>
                <a:rPr lang="en-US" altLang="it-IT" sz="1400" u="sng">
                  <a:ea typeface="ＭＳ Ｐゴシック" panose="020B0600070205080204" pitchFamily="34" charset="-128"/>
                </a:rPr>
                <a:t>media 12,3</a:t>
              </a:r>
              <a:r>
                <a:rPr lang="en-US" altLang="it-IT" sz="1400">
                  <a:ea typeface="ＭＳ Ｐゴシック" panose="020B0600070205080204" pitchFamily="34" charset="-128"/>
                </a:rPr>
                <a:t>)</a:t>
              </a:r>
              <a:endParaRPr lang="it-IT" altLang="it-IT" sz="1400">
                <a:ea typeface="ＭＳ Ｐゴシック" panose="020B0600070205080204" pitchFamily="34" charset="-128"/>
              </a:endParaRPr>
            </a:p>
          </p:txBody>
        </p:sp>
        <p:sp>
          <p:nvSpPr>
            <p:cNvPr id="77833" name="Rectangle 9"/>
            <p:cNvSpPr>
              <a:spLocks noChangeArrowheads="1"/>
            </p:cNvSpPr>
            <p:nvPr/>
          </p:nvSpPr>
          <p:spPr bwMode="auto">
            <a:xfrm>
              <a:off x="1085" y="1179"/>
              <a:ext cx="2987" cy="16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1600"/>
            </a:p>
          </p:txBody>
        </p:sp>
        <p:sp>
          <p:nvSpPr>
            <p:cNvPr id="77834" name="Line 10"/>
            <p:cNvSpPr>
              <a:spLocks noChangeShapeType="1"/>
            </p:cNvSpPr>
            <p:nvPr/>
          </p:nvSpPr>
          <p:spPr bwMode="auto">
            <a:xfrm>
              <a:off x="4072" y="1168"/>
              <a:ext cx="1" cy="1689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7835" name="Line 11"/>
            <p:cNvSpPr>
              <a:spLocks noChangeShapeType="1"/>
            </p:cNvSpPr>
            <p:nvPr/>
          </p:nvSpPr>
          <p:spPr bwMode="auto">
            <a:xfrm>
              <a:off x="1082" y="1168"/>
              <a:ext cx="1" cy="1689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7836" name="Line 12"/>
            <p:cNvSpPr>
              <a:spLocks noChangeShapeType="1"/>
            </p:cNvSpPr>
            <p:nvPr/>
          </p:nvSpPr>
          <p:spPr bwMode="auto">
            <a:xfrm>
              <a:off x="1027" y="2857"/>
              <a:ext cx="55" cy="1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7837" name="Line 13"/>
            <p:cNvSpPr>
              <a:spLocks noChangeShapeType="1"/>
            </p:cNvSpPr>
            <p:nvPr/>
          </p:nvSpPr>
          <p:spPr bwMode="auto">
            <a:xfrm>
              <a:off x="1027" y="2576"/>
              <a:ext cx="55" cy="1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7838" name="Line 14"/>
            <p:cNvSpPr>
              <a:spLocks noChangeShapeType="1"/>
            </p:cNvSpPr>
            <p:nvPr/>
          </p:nvSpPr>
          <p:spPr bwMode="auto">
            <a:xfrm>
              <a:off x="1027" y="2294"/>
              <a:ext cx="55" cy="1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7839" name="Line 15"/>
            <p:cNvSpPr>
              <a:spLocks noChangeShapeType="1"/>
            </p:cNvSpPr>
            <p:nvPr/>
          </p:nvSpPr>
          <p:spPr bwMode="auto">
            <a:xfrm>
              <a:off x="1027" y="2013"/>
              <a:ext cx="55" cy="1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7840" name="Line 16"/>
            <p:cNvSpPr>
              <a:spLocks noChangeShapeType="1"/>
            </p:cNvSpPr>
            <p:nvPr/>
          </p:nvSpPr>
          <p:spPr bwMode="auto">
            <a:xfrm>
              <a:off x="1027" y="1732"/>
              <a:ext cx="55" cy="1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7841" name="Line 17"/>
            <p:cNvSpPr>
              <a:spLocks noChangeShapeType="1"/>
            </p:cNvSpPr>
            <p:nvPr/>
          </p:nvSpPr>
          <p:spPr bwMode="auto">
            <a:xfrm>
              <a:off x="1027" y="1450"/>
              <a:ext cx="55" cy="1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7842" name="Line 18"/>
            <p:cNvSpPr>
              <a:spLocks noChangeShapeType="1"/>
            </p:cNvSpPr>
            <p:nvPr/>
          </p:nvSpPr>
          <p:spPr bwMode="auto">
            <a:xfrm>
              <a:off x="1027" y="1168"/>
              <a:ext cx="55" cy="1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7843" name="Line 19"/>
            <p:cNvSpPr>
              <a:spLocks noChangeShapeType="1"/>
            </p:cNvSpPr>
            <p:nvPr/>
          </p:nvSpPr>
          <p:spPr bwMode="auto">
            <a:xfrm flipV="1">
              <a:off x="1079" y="2571"/>
              <a:ext cx="2992" cy="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7844" name="Line 20"/>
            <p:cNvSpPr>
              <a:spLocks noChangeShapeType="1"/>
            </p:cNvSpPr>
            <p:nvPr/>
          </p:nvSpPr>
          <p:spPr bwMode="auto">
            <a:xfrm>
              <a:off x="1080" y="2294"/>
              <a:ext cx="2991" cy="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7845" name="Line 21"/>
            <p:cNvSpPr>
              <a:spLocks noChangeShapeType="1"/>
            </p:cNvSpPr>
            <p:nvPr/>
          </p:nvSpPr>
          <p:spPr bwMode="auto">
            <a:xfrm>
              <a:off x="1080" y="2013"/>
              <a:ext cx="2991" cy="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7846" name="Line 22"/>
            <p:cNvSpPr>
              <a:spLocks noChangeShapeType="1"/>
            </p:cNvSpPr>
            <p:nvPr/>
          </p:nvSpPr>
          <p:spPr bwMode="auto">
            <a:xfrm>
              <a:off x="1080" y="1732"/>
              <a:ext cx="2991" cy="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7847" name="Line 23"/>
            <p:cNvSpPr>
              <a:spLocks noChangeShapeType="1"/>
            </p:cNvSpPr>
            <p:nvPr/>
          </p:nvSpPr>
          <p:spPr bwMode="auto">
            <a:xfrm>
              <a:off x="1080" y="1450"/>
              <a:ext cx="2991" cy="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7848" name="Freeform 24"/>
            <p:cNvSpPr>
              <a:spLocks/>
            </p:cNvSpPr>
            <p:nvPr/>
          </p:nvSpPr>
          <p:spPr bwMode="auto">
            <a:xfrm>
              <a:off x="1080" y="1171"/>
              <a:ext cx="2989" cy="2"/>
            </a:xfrm>
            <a:custGeom>
              <a:avLst/>
              <a:gdLst>
                <a:gd name="T0" fmla="*/ 0 w 3108"/>
                <a:gd name="T1" fmla="*/ 0 h 1"/>
                <a:gd name="T2" fmla="*/ 1600 w 3108"/>
                <a:gd name="T3" fmla="*/ 0 h 1"/>
                <a:gd name="T4" fmla="*/ 0 60000 65536"/>
                <a:gd name="T5" fmla="*/ 0 60000 65536"/>
                <a:gd name="T6" fmla="*/ 0 w 3108"/>
                <a:gd name="T7" fmla="*/ 0 h 1"/>
                <a:gd name="T8" fmla="*/ 3108 w 3108"/>
                <a:gd name="T9" fmla="*/ 1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3108" h="1">
                  <a:moveTo>
                    <a:pt x="0" y="0"/>
                  </a:moveTo>
                  <a:lnTo>
                    <a:pt x="3108" y="0"/>
                  </a:lnTo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7849" name="Line 25"/>
            <p:cNvSpPr>
              <a:spLocks noChangeShapeType="1"/>
            </p:cNvSpPr>
            <p:nvPr/>
          </p:nvSpPr>
          <p:spPr bwMode="auto">
            <a:xfrm flipV="1">
              <a:off x="1080" y="2855"/>
              <a:ext cx="2991" cy="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7850" name="Freeform 26"/>
            <p:cNvSpPr>
              <a:spLocks/>
            </p:cNvSpPr>
            <p:nvPr/>
          </p:nvSpPr>
          <p:spPr bwMode="auto">
            <a:xfrm>
              <a:off x="1083" y="2857"/>
              <a:ext cx="55" cy="62"/>
            </a:xfrm>
            <a:custGeom>
              <a:avLst/>
              <a:gdLst>
                <a:gd name="T0" fmla="*/ 0 w 1"/>
                <a:gd name="T1" fmla="*/ 78 h 61"/>
                <a:gd name="T2" fmla="*/ 0 w 1"/>
                <a:gd name="T3" fmla="*/ 0 h 61"/>
                <a:gd name="T4" fmla="*/ 0 60000 65536"/>
                <a:gd name="T5" fmla="*/ 0 60000 65536"/>
                <a:gd name="T6" fmla="*/ 0 w 1"/>
                <a:gd name="T7" fmla="*/ 0 h 61"/>
                <a:gd name="T8" fmla="*/ 1 w 1"/>
                <a:gd name="T9" fmla="*/ 61 h 6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" h="61">
                  <a:moveTo>
                    <a:pt x="0" y="61"/>
                  </a:moveTo>
                  <a:lnTo>
                    <a:pt x="0" y="0"/>
                  </a:lnTo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7851" name="Freeform 27"/>
            <p:cNvSpPr>
              <a:spLocks/>
            </p:cNvSpPr>
            <p:nvPr/>
          </p:nvSpPr>
          <p:spPr bwMode="auto">
            <a:xfrm>
              <a:off x="1284" y="2857"/>
              <a:ext cx="1" cy="62"/>
            </a:xfrm>
            <a:custGeom>
              <a:avLst/>
              <a:gdLst>
                <a:gd name="T0" fmla="*/ 1 w 1"/>
                <a:gd name="T1" fmla="*/ 2660 h 49"/>
                <a:gd name="T2" fmla="*/ 0 w 1"/>
                <a:gd name="T3" fmla="*/ 0 h 49"/>
                <a:gd name="T4" fmla="*/ 0 60000 65536"/>
                <a:gd name="T5" fmla="*/ 0 60000 65536"/>
                <a:gd name="T6" fmla="*/ 0 w 1"/>
                <a:gd name="T7" fmla="*/ 0 h 49"/>
                <a:gd name="T8" fmla="*/ 1 w 1"/>
                <a:gd name="T9" fmla="*/ 49 h 49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" h="49">
                  <a:moveTo>
                    <a:pt x="1" y="49"/>
                  </a:moveTo>
                  <a:lnTo>
                    <a:pt x="0" y="0"/>
                  </a:lnTo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7852" name="Freeform 28"/>
            <p:cNvSpPr>
              <a:spLocks/>
            </p:cNvSpPr>
            <p:nvPr/>
          </p:nvSpPr>
          <p:spPr bwMode="auto">
            <a:xfrm>
              <a:off x="1471" y="2857"/>
              <a:ext cx="1" cy="62"/>
            </a:xfrm>
            <a:custGeom>
              <a:avLst/>
              <a:gdLst>
                <a:gd name="T0" fmla="*/ 0 w 1"/>
                <a:gd name="T1" fmla="*/ 181 h 58"/>
                <a:gd name="T2" fmla="*/ 0 w 1"/>
                <a:gd name="T3" fmla="*/ 0 h 58"/>
                <a:gd name="T4" fmla="*/ 0 60000 65536"/>
                <a:gd name="T5" fmla="*/ 0 60000 65536"/>
                <a:gd name="T6" fmla="*/ 0 w 1"/>
                <a:gd name="T7" fmla="*/ 0 h 58"/>
                <a:gd name="T8" fmla="*/ 1 w 1"/>
                <a:gd name="T9" fmla="*/ 58 h 58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" h="58">
                  <a:moveTo>
                    <a:pt x="0" y="58"/>
                  </a:moveTo>
                  <a:lnTo>
                    <a:pt x="0" y="0"/>
                  </a:lnTo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7853" name="Line 29"/>
            <p:cNvSpPr>
              <a:spLocks noChangeShapeType="1"/>
            </p:cNvSpPr>
            <p:nvPr/>
          </p:nvSpPr>
          <p:spPr bwMode="auto">
            <a:xfrm flipV="1">
              <a:off x="1655" y="2857"/>
              <a:ext cx="1" cy="6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7854" name="Freeform 30"/>
            <p:cNvSpPr>
              <a:spLocks/>
            </p:cNvSpPr>
            <p:nvPr/>
          </p:nvSpPr>
          <p:spPr bwMode="auto">
            <a:xfrm>
              <a:off x="1843" y="2857"/>
              <a:ext cx="1" cy="62"/>
            </a:xfrm>
            <a:custGeom>
              <a:avLst/>
              <a:gdLst>
                <a:gd name="T0" fmla="*/ 0 w 1"/>
                <a:gd name="T1" fmla="*/ 181 h 58"/>
                <a:gd name="T2" fmla="*/ 0 w 1"/>
                <a:gd name="T3" fmla="*/ 0 h 58"/>
                <a:gd name="T4" fmla="*/ 0 60000 65536"/>
                <a:gd name="T5" fmla="*/ 0 60000 65536"/>
                <a:gd name="T6" fmla="*/ 0 w 1"/>
                <a:gd name="T7" fmla="*/ 0 h 58"/>
                <a:gd name="T8" fmla="*/ 1 w 1"/>
                <a:gd name="T9" fmla="*/ 58 h 58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" h="58">
                  <a:moveTo>
                    <a:pt x="0" y="58"/>
                  </a:moveTo>
                  <a:lnTo>
                    <a:pt x="0" y="0"/>
                  </a:lnTo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7855" name="Freeform 31"/>
            <p:cNvSpPr>
              <a:spLocks/>
            </p:cNvSpPr>
            <p:nvPr/>
          </p:nvSpPr>
          <p:spPr bwMode="auto">
            <a:xfrm>
              <a:off x="2029" y="2857"/>
              <a:ext cx="1" cy="62"/>
            </a:xfrm>
            <a:custGeom>
              <a:avLst/>
              <a:gdLst>
                <a:gd name="T0" fmla="*/ 0 w 1"/>
                <a:gd name="T1" fmla="*/ 136 h 59"/>
                <a:gd name="T2" fmla="*/ 0 w 1"/>
                <a:gd name="T3" fmla="*/ 0 h 59"/>
                <a:gd name="T4" fmla="*/ 0 60000 65536"/>
                <a:gd name="T5" fmla="*/ 0 60000 65536"/>
                <a:gd name="T6" fmla="*/ 0 w 1"/>
                <a:gd name="T7" fmla="*/ 0 h 59"/>
                <a:gd name="T8" fmla="*/ 1 w 1"/>
                <a:gd name="T9" fmla="*/ 59 h 59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" h="59">
                  <a:moveTo>
                    <a:pt x="0" y="59"/>
                  </a:moveTo>
                  <a:lnTo>
                    <a:pt x="0" y="0"/>
                  </a:lnTo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7856" name="Freeform 32"/>
            <p:cNvSpPr>
              <a:spLocks/>
            </p:cNvSpPr>
            <p:nvPr/>
          </p:nvSpPr>
          <p:spPr bwMode="auto">
            <a:xfrm>
              <a:off x="2215" y="2857"/>
              <a:ext cx="1" cy="62"/>
            </a:xfrm>
            <a:custGeom>
              <a:avLst/>
              <a:gdLst>
                <a:gd name="T0" fmla="*/ 1 w 1"/>
                <a:gd name="T1" fmla="*/ 136 h 59"/>
                <a:gd name="T2" fmla="*/ 0 w 1"/>
                <a:gd name="T3" fmla="*/ 0 h 59"/>
                <a:gd name="T4" fmla="*/ 0 60000 65536"/>
                <a:gd name="T5" fmla="*/ 0 60000 65536"/>
                <a:gd name="T6" fmla="*/ 0 w 1"/>
                <a:gd name="T7" fmla="*/ 0 h 59"/>
                <a:gd name="T8" fmla="*/ 1 w 1"/>
                <a:gd name="T9" fmla="*/ 59 h 59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" h="59">
                  <a:moveTo>
                    <a:pt x="1" y="59"/>
                  </a:moveTo>
                  <a:lnTo>
                    <a:pt x="0" y="0"/>
                  </a:lnTo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7857" name="Line 33"/>
            <p:cNvSpPr>
              <a:spLocks noChangeShapeType="1"/>
            </p:cNvSpPr>
            <p:nvPr/>
          </p:nvSpPr>
          <p:spPr bwMode="auto">
            <a:xfrm flipV="1">
              <a:off x="2400" y="2857"/>
              <a:ext cx="1" cy="6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7858" name="Line 34"/>
            <p:cNvSpPr>
              <a:spLocks noChangeShapeType="1"/>
            </p:cNvSpPr>
            <p:nvPr/>
          </p:nvSpPr>
          <p:spPr bwMode="auto">
            <a:xfrm flipV="1">
              <a:off x="2587" y="2857"/>
              <a:ext cx="1" cy="6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7859" name="Line 35"/>
            <p:cNvSpPr>
              <a:spLocks noChangeShapeType="1"/>
            </p:cNvSpPr>
            <p:nvPr/>
          </p:nvSpPr>
          <p:spPr bwMode="auto">
            <a:xfrm flipV="1">
              <a:off x="2767" y="2857"/>
              <a:ext cx="1" cy="6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7860" name="Freeform 36"/>
            <p:cNvSpPr>
              <a:spLocks/>
            </p:cNvSpPr>
            <p:nvPr/>
          </p:nvSpPr>
          <p:spPr bwMode="auto">
            <a:xfrm>
              <a:off x="2954" y="2857"/>
              <a:ext cx="1" cy="62"/>
            </a:xfrm>
            <a:custGeom>
              <a:avLst/>
              <a:gdLst>
                <a:gd name="T0" fmla="*/ 1 w 1"/>
                <a:gd name="T1" fmla="*/ 313 h 56"/>
                <a:gd name="T2" fmla="*/ 0 w 1"/>
                <a:gd name="T3" fmla="*/ 0 h 56"/>
                <a:gd name="T4" fmla="*/ 0 60000 65536"/>
                <a:gd name="T5" fmla="*/ 0 60000 65536"/>
                <a:gd name="T6" fmla="*/ 0 w 1"/>
                <a:gd name="T7" fmla="*/ 0 h 56"/>
                <a:gd name="T8" fmla="*/ 1 w 1"/>
                <a:gd name="T9" fmla="*/ 56 h 5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" h="56">
                  <a:moveTo>
                    <a:pt x="1" y="56"/>
                  </a:moveTo>
                  <a:lnTo>
                    <a:pt x="0" y="0"/>
                  </a:lnTo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7861" name="Freeform 37"/>
            <p:cNvSpPr>
              <a:spLocks/>
            </p:cNvSpPr>
            <p:nvPr/>
          </p:nvSpPr>
          <p:spPr bwMode="auto">
            <a:xfrm>
              <a:off x="3140" y="2857"/>
              <a:ext cx="1" cy="62"/>
            </a:xfrm>
            <a:custGeom>
              <a:avLst/>
              <a:gdLst>
                <a:gd name="T0" fmla="*/ 0 w 1"/>
                <a:gd name="T1" fmla="*/ 313 h 56"/>
                <a:gd name="T2" fmla="*/ 0 w 1"/>
                <a:gd name="T3" fmla="*/ 0 h 56"/>
                <a:gd name="T4" fmla="*/ 0 60000 65536"/>
                <a:gd name="T5" fmla="*/ 0 60000 65536"/>
                <a:gd name="T6" fmla="*/ 0 w 1"/>
                <a:gd name="T7" fmla="*/ 0 h 56"/>
                <a:gd name="T8" fmla="*/ 1 w 1"/>
                <a:gd name="T9" fmla="*/ 56 h 5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" h="56">
                  <a:moveTo>
                    <a:pt x="0" y="56"/>
                  </a:moveTo>
                  <a:lnTo>
                    <a:pt x="0" y="0"/>
                  </a:lnTo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7862" name="Line 38"/>
            <p:cNvSpPr>
              <a:spLocks noChangeShapeType="1"/>
            </p:cNvSpPr>
            <p:nvPr/>
          </p:nvSpPr>
          <p:spPr bwMode="auto">
            <a:xfrm flipV="1">
              <a:off x="3325" y="2857"/>
              <a:ext cx="1" cy="6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7863" name="Freeform 39"/>
            <p:cNvSpPr>
              <a:spLocks/>
            </p:cNvSpPr>
            <p:nvPr/>
          </p:nvSpPr>
          <p:spPr bwMode="auto">
            <a:xfrm>
              <a:off x="3514" y="2858"/>
              <a:ext cx="1" cy="62"/>
            </a:xfrm>
            <a:custGeom>
              <a:avLst/>
              <a:gdLst>
                <a:gd name="T0" fmla="*/ 0 w 1"/>
                <a:gd name="T1" fmla="*/ 10380 h 45"/>
                <a:gd name="T2" fmla="*/ 0 w 1"/>
                <a:gd name="T3" fmla="*/ 0 h 45"/>
                <a:gd name="T4" fmla="*/ 0 60000 65536"/>
                <a:gd name="T5" fmla="*/ 0 60000 65536"/>
                <a:gd name="T6" fmla="*/ 0 w 1"/>
                <a:gd name="T7" fmla="*/ 0 h 45"/>
                <a:gd name="T8" fmla="*/ 1 w 1"/>
                <a:gd name="T9" fmla="*/ 45 h 45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" h="45">
                  <a:moveTo>
                    <a:pt x="0" y="45"/>
                  </a:moveTo>
                  <a:lnTo>
                    <a:pt x="0" y="0"/>
                  </a:lnTo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7864" name="Freeform 40"/>
            <p:cNvSpPr>
              <a:spLocks/>
            </p:cNvSpPr>
            <p:nvPr/>
          </p:nvSpPr>
          <p:spPr bwMode="auto">
            <a:xfrm>
              <a:off x="3698" y="2857"/>
              <a:ext cx="1" cy="62"/>
            </a:xfrm>
            <a:custGeom>
              <a:avLst/>
              <a:gdLst>
                <a:gd name="T0" fmla="*/ 0 w 1"/>
                <a:gd name="T1" fmla="*/ 78 h 61"/>
                <a:gd name="T2" fmla="*/ 0 w 1"/>
                <a:gd name="T3" fmla="*/ 0 h 61"/>
                <a:gd name="T4" fmla="*/ 0 60000 65536"/>
                <a:gd name="T5" fmla="*/ 0 60000 65536"/>
                <a:gd name="T6" fmla="*/ 0 w 1"/>
                <a:gd name="T7" fmla="*/ 0 h 61"/>
                <a:gd name="T8" fmla="*/ 1 w 1"/>
                <a:gd name="T9" fmla="*/ 61 h 6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" h="61">
                  <a:moveTo>
                    <a:pt x="0" y="61"/>
                  </a:moveTo>
                  <a:lnTo>
                    <a:pt x="0" y="0"/>
                  </a:lnTo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7865" name="Freeform 41"/>
            <p:cNvSpPr>
              <a:spLocks/>
            </p:cNvSpPr>
            <p:nvPr/>
          </p:nvSpPr>
          <p:spPr bwMode="auto">
            <a:xfrm>
              <a:off x="3885" y="2857"/>
              <a:ext cx="1" cy="62"/>
            </a:xfrm>
            <a:custGeom>
              <a:avLst/>
              <a:gdLst>
                <a:gd name="T0" fmla="*/ 0 w 1"/>
                <a:gd name="T1" fmla="*/ 136 h 59"/>
                <a:gd name="T2" fmla="*/ 0 w 1"/>
                <a:gd name="T3" fmla="*/ 0 h 59"/>
                <a:gd name="T4" fmla="*/ 0 60000 65536"/>
                <a:gd name="T5" fmla="*/ 0 60000 65536"/>
                <a:gd name="T6" fmla="*/ 0 w 1"/>
                <a:gd name="T7" fmla="*/ 0 h 59"/>
                <a:gd name="T8" fmla="*/ 1 w 1"/>
                <a:gd name="T9" fmla="*/ 59 h 59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" h="59">
                  <a:moveTo>
                    <a:pt x="0" y="59"/>
                  </a:moveTo>
                  <a:lnTo>
                    <a:pt x="0" y="0"/>
                  </a:lnTo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7866" name="Freeform 42"/>
            <p:cNvSpPr>
              <a:spLocks/>
            </p:cNvSpPr>
            <p:nvPr/>
          </p:nvSpPr>
          <p:spPr bwMode="auto">
            <a:xfrm>
              <a:off x="4071" y="2857"/>
              <a:ext cx="1" cy="62"/>
            </a:xfrm>
            <a:custGeom>
              <a:avLst/>
              <a:gdLst>
                <a:gd name="T0" fmla="*/ 0 w 1"/>
                <a:gd name="T1" fmla="*/ 136 h 59"/>
                <a:gd name="T2" fmla="*/ 0 w 1"/>
                <a:gd name="T3" fmla="*/ 0 h 59"/>
                <a:gd name="T4" fmla="*/ 0 60000 65536"/>
                <a:gd name="T5" fmla="*/ 0 60000 65536"/>
                <a:gd name="T6" fmla="*/ 0 w 1"/>
                <a:gd name="T7" fmla="*/ 0 h 59"/>
                <a:gd name="T8" fmla="*/ 1 w 1"/>
                <a:gd name="T9" fmla="*/ 59 h 59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" h="59">
                  <a:moveTo>
                    <a:pt x="0" y="59"/>
                  </a:moveTo>
                  <a:lnTo>
                    <a:pt x="0" y="0"/>
                  </a:lnTo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7867" name="Rectangle 43"/>
            <p:cNvSpPr>
              <a:spLocks noChangeArrowheads="1"/>
            </p:cNvSpPr>
            <p:nvPr/>
          </p:nvSpPr>
          <p:spPr bwMode="auto">
            <a:xfrm>
              <a:off x="870" y="2798"/>
              <a:ext cx="82" cy="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it-IT" sz="1000" b="1">
                  <a:ea typeface="ＭＳ Ｐゴシック" panose="020B0600070205080204" pitchFamily="34" charset="-128"/>
                </a:rPr>
                <a:t>–2</a:t>
              </a:r>
              <a:endParaRPr lang="en-US" altLang="it-IT" sz="1000" b="1">
                <a:solidFill>
                  <a:srgbClr val="149AFF"/>
                </a:solidFill>
                <a:ea typeface="ＭＳ Ｐゴシック" panose="020B0600070205080204" pitchFamily="34" charset="-128"/>
              </a:endParaRPr>
            </a:p>
          </p:txBody>
        </p:sp>
        <p:sp>
          <p:nvSpPr>
            <p:cNvPr id="77868" name="Rectangle 44"/>
            <p:cNvSpPr>
              <a:spLocks noChangeArrowheads="1"/>
            </p:cNvSpPr>
            <p:nvPr/>
          </p:nvSpPr>
          <p:spPr bwMode="auto">
            <a:xfrm>
              <a:off x="870" y="2517"/>
              <a:ext cx="82" cy="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it-IT" sz="1000" b="1">
                  <a:ea typeface="ＭＳ Ｐゴシック" panose="020B0600070205080204" pitchFamily="34" charset="-128"/>
                </a:rPr>
                <a:t>–1</a:t>
              </a:r>
              <a:endParaRPr lang="en-US" altLang="it-IT" sz="1000" b="1">
                <a:solidFill>
                  <a:srgbClr val="149AFF"/>
                </a:solidFill>
                <a:ea typeface="ＭＳ Ｐゴシック" panose="020B0600070205080204" pitchFamily="34" charset="-128"/>
              </a:endParaRPr>
            </a:p>
          </p:txBody>
        </p:sp>
        <p:sp>
          <p:nvSpPr>
            <p:cNvPr id="77869" name="Rectangle 45"/>
            <p:cNvSpPr>
              <a:spLocks noChangeArrowheads="1"/>
            </p:cNvSpPr>
            <p:nvPr/>
          </p:nvSpPr>
          <p:spPr bwMode="auto">
            <a:xfrm>
              <a:off x="920" y="2235"/>
              <a:ext cx="41" cy="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it-IT" sz="1000" b="1">
                  <a:ea typeface="ＭＳ Ｐゴシック" panose="020B0600070205080204" pitchFamily="34" charset="-128"/>
                </a:rPr>
                <a:t>0</a:t>
              </a:r>
              <a:endParaRPr lang="en-US" altLang="it-IT" sz="1000" b="1">
                <a:solidFill>
                  <a:srgbClr val="149AFF"/>
                </a:solidFill>
                <a:ea typeface="ＭＳ Ｐゴシック" panose="020B0600070205080204" pitchFamily="34" charset="-128"/>
              </a:endParaRPr>
            </a:p>
          </p:txBody>
        </p:sp>
        <p:sp>
          <p:nvSpPr>
            <p:cNvPr id="77870" name="Rectangle 46"/>
            <p:cNvSpPr>
              <a:spLocks noChangeArrowheads="1"/>
            </p:cNvSpPr>
            <p:nvPr/>
          </p:nvSpPr>
          <p:spPr bwMode="auto">
            <a:xfrm>
              <a:off x="920" y="1954"/>
              <a:ext cx="41" cy="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it-IT" sz="1000" b="1">
                  <a:ea typeface="ＭＳ Ｐゴシック" panose="020B0600070205080204" pitchFamily="34" charset="-128"/>
                </a:rPr>
                <a:t>1</a:t>
              </a:r>
              <a:endParaRPr lang="en-US" altLang="it-IT" sz="1000" b="1">
                <a:solidFill>
                  <a:srgbClr val="149AFF"/>
                </a:solidFill>
                <a:ea typeface="ＭＳ Ｐゴシック" panose="020B0600070205080204" pitchFamily="34" charset="-128"/>
              </a:endParaRPr>
            </a:p>
          </p:txBody>
        </p:sp>
        <p:sp>
          <p:nvSpPr>
            <p:cNvPr id="77871" name="Rectangle 47"/>
            <p:cNvSpPr>
              <a:spLocks noChangeArrowheads="1"/>
            </p:cNvSpPr>
            <p:nvPr/>
          </p:nvSpPr>
          <p:spPr bwMode="auto">
            <a:xfrm>
              <a:off x="920" y="1673"/>
              <a:ext cx="41" cy="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it-IT" sz="1000" b="1">
                  <a:ea typeface="ＭＳ Ｐゴシック" panose="020B0600070205080204" pitchFamily="34" charset="-128"/>
                </a:rPr>
                <a:t>2</a:t>
              </a:r>
              <a:endParaRPr lang="en-US" altLang="it-IT" sz="1000" b="1">
                <a:solidFill>
                  <a:srgbClr val="149AFF"/>
                </a:solidFill>
                <a:ea typeface="ＭＳ Ｐゴシック" panose="020B0600070205080204" pitchFamily="34" charset="-128"/>
              </a:endParaRPr>
            </a:p>
          </p:txBody>
        </p:sp>
        <p:sp>
          <p:nvSpPr>
            <p:cNvPr id="77872" name="Rectangle 48"/>
            <p:cNvSpPr>
              <a:spLocks noChangeArrowheads="1"/>
            </p:cNvSpPr>
            <p:nvPr/>
          </p:nvSpPr>
          <p:spPr bwMode="auto">
            <a:xfrm>
              <a:off x="920" y="1391"/>
              <a:ext cx="41" cy="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it-IT" sz="1000" b="1">
                  <a:ea typeface="ＭＳ Ｐゴシック" panose="020B0600070205080204" pitchFamily="34" charset="-128"/>
                </a:rPr>
                <a:t>3</a:t>
              </a:r>
              <a:endParaRPr lang="en-US" altLang="it-IT" sz="1000" b="1">
                <a:solidFill>
                  <a:srgbClr val="149AFF"/>
                </a:solidFill>
                <a:ea typeface="ＭＳ Ｐゴシック" panose="020B0600070205080204" pitchFamily="34" charset="-128"/>
              </a:endParaRPr>
            </a:p>
          </p:txBody>
        </p:sp>
        <p:sp>
          <p:nvSpPr>
            <p:cNvPr id="77873" name="Rectangle 49"/>
            <p:cNvSpPr>
              <a:spLocks noChangeArrowheads="1"/>
            </p:cNvSpPr>
            <p:nvPr/>
          </p:nvSpPr>
          <p:spPr bwMode="auto">
            <a:xfrm>
              <a:off x="920" y="1109"/>
              <a:ext cx="41" cy="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it-IT" sz="1000" b="1">
                  <a:ea typeface="ＭＳ Ｐゴシック" panose="020B0600070205080204" pitchFamily="34" charset="-128"/>
                </a:rPr>
                <a:t>4</a:t>
              </a:r>
              <a:endParaRPr lang="en-US" altLang="it-IT" sz="1000" b="1">
                <a:solidFill>
                  <a:srgbClr val="149AFF"/>
                </a:solidFill>
                <a:ea typeface="ＭＳ Ｐゴシック" panose="020B0600070205080204" pitchFamily="34" charset="-128"/>
              </a:endParaRPr>
            </a:p>
          </p:txBody>
        </p:sp>
        <p:sp>
          <p:nvSpPr>
            <p:cNvPr id="77874" name="Rectangle 50"/>
            <p:cNvSpPr>
              <a:spLocks noChangeArrowheads="1"/>
            </p:cNvSpPr>
            <p:nvPr/>
          </p:nvSpPr>
          <p:spPr bwMode="auto">
            <a:xfrm>
              <a:off x="1054" y="2949"/>
              <a:ext cx="41" cy="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it-IT" sz="1000" b="1">
                  <a:ea typeface="ＭＳ Ｐゴシック" panose="020B0600070205080204" pitchFamily="34" charset="-128"/>
                </a:rPr>
                <a:t>0</a:t>
              </a:r>
              <a:endParaRPr lang="en-US" altLang="it-IT" sz="1000" b="1">
                <a:solidFill>
                  <a:srgbClr val="149AFF"/>
                </a:solidFill>
                <a:ea typeface="ＭＳ Ｐゴシック" panose="020B0600070205080204" pitchFamily="34" charset="-128"/>
              </a:endParaRPr>
            </a:p>
          </p:txBody>
        </p:sp>
        <p:sp>
          <p:nvSpPr>
            <p:cNvPr id="77875" name="Rectangle 51"/>
            <p:cNvSpPr>
              <a:spLocks noChangeArrowheads="1"/>
            </p:cNvSpPr>
            <p:nvPr/>
          </p:nvSpPr>
          <p:spPr bwMode="auto">
            <a:xfrm>
              <a:off x="1247" y="2949"/>
              <a:ext cx="41" cy="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it-IT" sz="1000" b="1">
                  <a:ea typeface="ＭＳ Ｐゴシック" panose="020B0600070205080204" pitchFamily="34" charset="-128"/>
                </a:rPr>
                <a:t>6</a:t>
              </a:r>
              <a:endParaRPr lang="en-US" altLang="it-IT" sz="1000" b="1">
                <a:solidFill>
                  <a:srgbClr val="149AFF"/>
                </a:solidFill>
                <a:ea typeface="ＭＳ Ｐゴシック" panose="020B0600070205080204" pitchFamily="34" charset="-128"/>
              </a:endParaRPr>
            </a:p>
          </p:txBody>
        </p:sp>
        <p:sp>
          <p:nvSpPr>
            <p:cNvPr id="77876" name="Rectangle 52"/>
            <p:cNvSpPr>
              <a:spLocks noChangeArrowheads="1"/>
            </p:cNvSpPr>
            <p:nvPr/>
          </p:nvSpPr>
          <p:spPr bwMode="auto">
            <a:xfrm>
              <a:off x="1417" y="2949"/>
              <a:ext cx="83" cy="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it-IT" sz="1000" b="1">
                  <a:ea typeface="ＭＳ Ｐゴシック" panose="020B0600070205080204" pitchFamily="34" charset="-128"/>
                </a:rPr>
                <a:t>12</a:t>
              </a:r>
              <a:endParaRPr lang="en-US" altLang="it-IT" sz="1000" b="1">
                <a:solidFill>
                  <a:srgbClr val="149AFF"/>
                </a:solidFill>
                <a:ea typeface="ＭＳ Ｐゴシック" panose="020B0600070205080204" pitchFamily="34" charset="-128"/>
              </a:endParaRPr>
            </a:p>
          </p:txBody>
        </p:sp>
        <p:sp>
          <p:nvSpPr>
            <p:cNvPr id="77877" name="Rectangle 53"/>
            <p:cNvSpPr>
              <a:spLocks noChangeArrowheads="1"/>
            </p:cNvSpPr>
            <p:nvPr/>
          </p:nvSpPr>
          <p:spPr bwMode="auto">
            <a:xfrm>
              <a:off x="1603" y="2949"/>
              <a:ext cx="83" cy="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it-IT" sz="1000" b="1">
                  <a:ea typeface="ＭＳ Ｐゴシック" panose="020B0600070205080204" pitchFamily="34" charset="-128"/>
                </a:rPr>
                <a:t>18</a:t>
              </a:r>
              <a:endParaRPr lang="en-US" altLang="it-IT" sz="1000" b="1">
                <a:solidFill>
                  <a:srgbClr val="149AFF"/>
                </a:solidFill>
                <a:ea typeface="ＭＳ Ｐゴシック" panose="020B0600070205080204" pitchFamily="34" charset="-128"/>
              </a:endParaRPr>
            </a:p>
          </p:txBody>
        </p:sp>
        <p:sp>
          <p:nvSpPr>
            <p:cNvPr id="77878" name="Rectangle 54"/>
            <p:cNvSpPr>
              <a:spLocks noChangeArrowheads="1"/>
            </p:cNvSpPr>
            <p:nvPr/>
          </p:nvSpPr>
          <p:spPr bwMode="auto">
            <a:xfrm>
              <a:off x="1790" y="2949"/>
              <a:ext cx="83" cy="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it-IT" sz="1000" b="1">
                  <a:ea typeface="ＭＳ Ｐゴシック" panose="020B0600070205080204" pitchFamily="34" charset="-128"/>
                </a:rPr>
                <a:t>24</a:t>
              </a:r>
              <a:endParaRPr lang="en-US" altLang="it-IT" sz="1000" b="1">
                <a:solidFill>
                  <a:srgbClr val="149AFF"/>
                </a:solidFill>
                <a:ea typeface="ＭＳ Ｐゴシック" panose="020B0600070205080204" pitchFamily="34" charset="-128"/>
              </a:endParaRPr>
            </a:p>
          </p:txBody>
        </p:sp>
        <p:sp>
          <p:nvSpPr>
            <p:cNvPr id="77879" name="Rectangle 55"/>
            <p:cNvSpPr>
              <a:spLocks noChangeArrowheads="1"/>
            </p:cNvSpPr>
            <p:nvPr/>
          </p:nvSpPr>
          <p:spPr bwMode="auto">
            <a:xfrm>
              <a:off x="1975" y="2949"/>
              <a:ext cx="83" cy="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it-IT" sz="1000" b="1">
                  <a:ea typeface="ＭＳ Ｐゴシック" panose="020B0600070205080204" pitchFamily="34" charset="-128"/>
                </a:rPr>
                <a:t>30</a:t>
              </a:r>
              <a:endParaRPr lang="en-US" altLang="it-IT" sz="1000" b="1">
                <a:solidFill>
                  <a:srgbClr val="149AFF"/>
                </a:solidFill>
                <a:ea typeface="ＭＳ Ｐゴシック" panose="020B0600070205080204" pitchFamily="34" charset="-128"/>
              </a:endParaRPr>
            </a:p>
          </p:txBody>
        </p:sp>
        <p:sp>
          <p:nvSpPr>
            <p:cNvPr id="77880" name="Rectangle 56"/>
            <p:cNvSpPr>
              <a:spLocks noChangeArrowheads="1"/>
            </p:cNvSpPr>
            <p:nvPr/>
          </p:nvSpPr>
          <p:spPr bwMode="auto">
            <a:xfrm>
              <a:off x="2162" y="2949"/>
              <a:ext cx="83" cy="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it-IT" sz="1000" b="1">
                  <a:ea typeface="ＭＳ Ｐゴシック" panose="020B0600070205080204" pitchFamily="34" charset="-128"/>
                </a:rPr>
                <a:t>36</a:t>
              </a:r>
              <a:endParaRPr lang="en-US" altLang="it-IT" sz="1000" b="1">
                <a:solidFill>
                  <a:srgbClr val="149AFF"/>
                </a:solidFill>
                <a:ea typeface="ＭＳ Ｐゴシック" panose="020B0600070205080204" pitchFamily="34" charset="-128"/>
              </a:endParaRPr>
            </a:p>
          </p:txBody>
        </p:sp>
        <p:sp>
          <p:nvSpPr>
            <p:cNvPr id="77881" name="Rectangle 57"/>
            <p:cNvSpPr>
              <a:spLocks noChangeArrowheads="1"/>
            </p:cNvSpPr>
            <p:nvPr/>
          </p:nvSpPr>
          <p:spPr bwMode="auto">
            <a:xfrm>
              <a:off x="2348" y="2949"/>
              <a:ext cx="83" cy="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it-IT" sz="1000" b="1">
                  <a:ea typeface="ＭＳ Ｐゴシック" panose="020B0600070205080204" pitchFamily="34" charset="-128"/>
                </a:rPr>
                <a:t>42</a:t>
              </a:r>
              <a:endParaRPr lang="en-US" altLang="it-IT" sz="1000" b="1">
                <a:solidFill>
                  <a:srgbClr val="149AFF"/>
                </a:solidFill>
                <a:ea typeface="ＭＳ Ｐゴシック" panose="020B0600070205080204" pitchFamily="34" charset="-128"/>
              </a:endParaRPr>
            </a:p>
          </p:txBody>
        </p:sp>
        <p:sp>
          <p:nvSpPr>
            <p:cNvPr id="77882" name="Rectangle 58"/>
            <p:cNvSpPr>
              <a:spLocks noChangeArrowheads="1"/>
            </p:cNvSpPr>
            <p:nvPr/>
          </p:nvSpPr>
          <p:spPr bwMode="auto">
            <a:xfrm>
              <a:off x="2535" y="2949"/>
              <a:ext cx="83" cy="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it-IT" sz="1000" b="1">
                  <a:ea typeface="ＭＳ Ｐゴシック" panose="020B0600070205080204" pitchFamily="34" charset="-128"/>
                </a:rPr>
                <a:t>48</a:t>
              </a:r>
              <a:endParaRPr lang="en-US" altLang="it-IT" sz="1000" b="1">
                <a:solidFill>
                  <a:srgbClr val="149AFF"/>
                </a:solidFill>
                <a:ea typeface="ＭＳ Ｐゴシック" panose="020B0600070205080204" pitchFamily="34" charset="-128"/>
              </a:endParaRPr>
            </a:p>
          </p:txBody>
        </p:sp>
        <p:sp>
          <p:nvSpPr>
            <p:cNvPr id="77883" name="Rectangle 59"/>
            <p:cNvSpPr>
              <a:spLocks noChangeArrowheads="1"/>
            </p:cNvSpPr>
            <p:nvPr/>
          </p:nvSpPr>
          <p:spPr bwMode="auto">
            <a:xfrm>
              <a:off x="2715" y="2949"/>
              <a:ext cx="84" cy="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it-IT" sz="1000" b="1">
                  <a:ea typeface="ＭＳ Ｐゴシック" panose="020B0600070205080204" pitchFamily="34" charset="-128"/>
                </a:rPr>
                <a:t>54</a:t>
              </a:r>
              <a:endParaRPr lang="en-US" altLang="it-IT" sz="1000" b="1">
                <a:solidFill>
                  <a:srgbClr val="149AFF"/>
                </a:solidFill>
                <a:ea typeface="ＭＳ Ｐゴシック" panose="020B0600070205080204" pitchFamily="34" charset="-128"/>
              </a:endParaRPr>
            </a:p>
          </p:txBody>
        </p:sp>
        <p:sp>
          <p:nvSpPr>
            <p:cNvPr id="77884" name="Rectangle 60"/>
            <p:cNvSpPr>
              <a:spLocks noChangeArrowheads="1"/>
            </p:cNvSpPr>
            <p:nvPr/>
          </p:nvSpPr>
          <p:spPr bwMode="auto">
            <a:xfrm>
              <a:off x="2900" y="2949"/>
              <a:ext cx="83" cy="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it-IT" sz="1000" b="1">
                  <a:ea typeface="ＭＳ Ｐゴシック" panose="020B0600070205080204" pitchFamily="34" charset="-128"/>
                </a:rPr>
                <a:t>60</a:t>
              </a:r>
              <a:endParaRPr lang="en-US" altLang="it-IT" sz="1000" b="1">
                <a:solidFill>
                  <a:srgbClr val="149AFF"/>
                </a:solidFill>
                <a:ea typeface="ＭＳ Ｐゴシック" panose="020B0600070205080204" pitchFamily="34" charset="-128"/>
              </a:endParaRPr>
            </a:p>
          </p:txBody>
        </p:sp>
        <p:sp>
          <p:nvSpPr>
            <p:cNvPr id="77885" name="Rectangle 61"/>
            <p:cNvSpPr>
              <a:spLocks noChangeArrowheads="1"/>
            </p:cNvSpPr>
            <p:nvPr/>
          </p:nvSpPr>
          <p:spPr bwMode="auto">
            <a:xfrm>
              <a:off x="3087" y="2949"/>
              <a:ext cx="83" cy="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it-IT" sz="1000" b="1">
                  <a:ea typeface="ＭＳ Ｐゴシック" panose="020B0600070205080204" pitchFamily="34" charset="-128"/>
                </a:rPr>
                <a:t>66</a:t>
              </a:r>
              <a:endParaRPr lang="en-US" altLang="it-IT" sz="1000" b="1">
                <a:solidFill>
                  <a:srgbClr val="149AFF"/>
                </a:solidFill>
                <a:ea typeface="ＭＳ Ｐゴシック" panose="020B0600070205080204" pitchFamily="34" charset="-128"/>
              </a:endParaRPr>
            </a:p>
          </p:txBody>
        </p:sp>
        <p:sp>
          <p:nvSpPr>
            <p:cNvPr id="77886" name="Rectangle 62"/>
            <p:cNvSpPr>
              <a:spLocks noChangeArrowheads="1"/>
            </p:cNvSpPr>
            <p:nvPr/>
          </p:nvSpPr>
          <p:spPr bwMode="auto">
            <a:xfrm>
              <a:off x="3273" y="2949"/>
              <a:ext cx="83" cy="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it-IT" sz="1000" b="1">
                  <a:ea typeface="ＭＳ Ｐゴシック" panose="020B0600070205080204" pitchFamily="34" charset="-128"/>
                </a:rPr>
                <a:t>72</a:t>
              </a:r>
              <a:endParaRPr lang="en-US" altLang="it-IT" sz="1000" b="1">
                <a:solidFill>
                  <a:srgbClr val="149AFF"/>
                </a:solidFill>
                <a:ea typeface="ＭＳ Ｐゴシック" panose="020B0600070205080204" pitchFamily="34" charset="-128"/>
              </a:endParaRPr>
            </a:p>
          </p:txBody>
        </p:sp>
        <p:sp>
          <p:nvSpPr>
            <p:cNvPr id="77887" name="Rectangle 63"/>
            <p:cNvSpPr>
              <a:spLocks noChangeArrowheads="1"/>
            </p:cNvSpPr>
            <p:nvPr/>
          </p:nvSpPr>
          <p:spPr bwMode="auto">
            <a:xfrm>
              <a:off x="3459" y="2949"/>
              <a:ext cx="83" cy="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it-IT" sz="1000" b="1">
                  <a:ea typeface="ＭＳ Ｐゴシック" panose="020B0600070205080204" pitchFamily="34" charset="-128"/>
                </a:rPr>
                <a:t>78</a:t>
              </a:r>
              <a:endParaRPr lang="en-US" altLang="it-IT" sz="1000" b="1">
                <a:solidFill>
                  <a:srgbClr val="149AFF"/>
                </a:solidFill>
                <a:ea typeface="ＭＳ Ｐゴシック" panose="020B0600070205080204" pitchFamily="34" charset="-128"/>
              </a:endParaRPr>
            </a:p>
          </p:txBody>
        </p:sp>
        <p:sp>
          <p:nvSpPr>
            <p:cNvPr id="77888" name="Rectangle 64"/>
            <p:cNvSpPr>
              <a:spLocks noChangeArrowheads="1"/>
            </p:cNvSpPr>
            <p:nvPr/>
          </p:nvSpPr>
          <p:spPr bwMode="auto">
            <a:xfrm>
              <a:off x="3645" y="2949"/>
              <a:ext cx="83" cy="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it-IT" sz="1000" b="1">
                  <a:ea typeface="ＭＳ Ｐゴシック" panose="020B0600070205080204" pitchFamily="34" charset="-128"/>
                </a:rPr>
                <a:t>84</a:t>
              </a:r>
              <a:endParaRPr lang="en-US" altLang="it-IT" sz="1000" b="1">
                <a:solidFill>
                  <a:srgbClr val="149AFF"/>
                </a:solidFill>
                <a:ea typeface="ＭＳ Ｐゴシック" panose="020B0600070205080204" pitchFamily="34" charset="-128"/>
              </a:endParaRPr>
            </a:p>
          </p:txBody>
        </p:sp>
        <p:sp>
          <p:nvSpPr>
            <p:cNvPr id="77889" name="Rectangle 65"/>
            <p:cNvSpPr>
              <a:spLocks noChangeArrowheads="1"/>
            </p:cNvSpPr>
            <p:nvPr/>
          </p:nvSpPr>
          <p:spPr bwMode="auto">
            <a:xfrm>
              <a:off x="3832" y="2949"/>
              <a:ext cx="83" cy="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it-IT" sz="1000" b="1">
                  <a:ea typeface="ＭＳ Ｐゴシック" panose="020B0600070205080204" pitchFamily="34" charset="-128"/>
                </a:rPr>
                <a:t>90</a:t>
              </a:r>
              <a:endParaRPr lang="en-US" altLang="it-IT" sz="1000" b="1">
                <a:solidFill>
                  <a:srgbClr val="149AFF"/>
                </a:solidFill>
                <a:ea typeface="ＭＳ Ｐゴシック" panose="020B0600070205080204" pitchFamily="34" charset="-128"/>
              </a:endParaRPr>
            </a:p>
          </p:txBody>
        </p:sp>
        <p:sp>
          <p:nvSpPr>
            <p:cNvPr id="77890" name="Rectangle 66"/>
            <p:cNvSpPr>
              <a:spLocks noChangeArrowheads="1"/>
            </p:cNvSpPr>
            <p:nvPr/>
          </p:nvSpPr>
          <p:spPr bwMode="auto">
            <a:xfrm>
              <a:off x="4017" y="2949"/>
              <a:ext cx="83" cy="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it-IT" sz="1000" b="1">
                  <a:ea typeface="ＭＳ Ｐゴシック" panose="020B0600070205080204" pitchFamily="34" charset="-128"/>
                </a:rPr>
                <a:t>96</a:t>
              </a:r>
              <a:endParaRPr lang="en-US" altLang="it-IT" sz="1000" b="1">
                <a:solidFill>
                  <a:srgbClr val="149AFF"/>
                </a:solidFill>
                <a:ea typeface="ＭＳ Ｐゴシック" panose="020B0600070205080204" pitchFamily="34" charset="-128"/>
              </a:endParaRPr>
            </a:p>
          </p:txBody>
        </p:sp>
        <p:sp>
          <p:nvSpPr>
            <p:cNvPr id="77891" name="Rectangle 67"/>
            <p:cNvSpPr>
              <a:spLocks noChangeArrowheads="1"/>
            </p:cNvSpPr>
            <p:nvPr/>
          </p:nvSpPr>
          <p:spPr bwMode="auto">
            <a:xfrm rot="-5400000">
              <a:off x="-307" y="1924"/>
              <a:ext cx="1895" cy="2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buFontTx/>
                <a:buNone/>
              </a:pPr>
              <a:r>
                <a:rPr lang="en-US" altLang="it-IT" sz="1900" b="1"/>
                <a:t>Variazioni medie </a:t>
              </a:r>
            </a:p>
            <a:p>
              <a:pPr algn="ctr" eaLnBrk="1" hangingPunct="1">
                <a:buFontTx/>
                <a:buNone/>
              </a:pPr>
              <a:r>
                <a:rPr lang="en-US" altLang="it-IT" sz="1900" b="1"/>
                <a:t>del punteggio del difetto visivo</a:t>
              </a:r>
            </a:p>
          </p:txBody>
        </p:sp>
        <p:sp>
          <p:nvSpPr>
            <p:cNvPr id="77892" name="Freeform 68"/>
            <p:cNvSpPr>
              <a:spLocks/>
            </p:cNvSpPr>
            <p:nvPr/>
          </p:nvSpPr>
          <p:spPr bwMode="auto">
            <a:xfrm>
              <a:off x="1124" y="2154"/>
              <a:ext cx="2931" cy="221"/>
            </a:xfrm>
            <a:custGeom>
              <a:avLst/>
              <a:gdLst>
                <a:gd name="T0" fmla="*/ 1347 w 3077"/>
                <a:gd name="T1" fmla="*/ 453 h 206"/>
                <a:gd name="T2" fmla="*/ 1328 w 3077"/>
                <a:gd name="T3" fmla="*/ 395 h 206"/>
                <a:gd name="T4" fmla="*/ 1163 w 3077"/>
                <a:gd name="T5" fmla="*/ 254 h 206"/>
                <a:gd name="T6" fmla="*/ 1081 w 3077"/>
                <a:gd name="T7" fmla="*/ 254 h 206"/>
                <a:gd name="T8" fmla="*/ 997 w 3077"/>
                <a:gd name="T9" fmla="*/ 593 h 206"/>
                <a:gd name="T10" fmla="*/ 901 w 3077"/>
                <a:gd name="T11" fmla="*/ 310 h 206"/>
                <a:gd name="T12" fmla="*/ 797 w 3077"/>
                <a:gd name="T13" fmla="*/ 310 h 206"/>
                <a:gd name="T14" fmla="*/ 706 w 3077"/>
                <a:gd name="T15" fmla="*/ 227 h 206"/>
                <a:gd name="T16" fmla="*/ 631 w 3077"/>
                <a:gd name="T17" fmla="*/ 0 h 206"/>
                <a:gd name="T18" fmla="*/ 544 w 3077"/>
                <a:gd name="T19" fmla="*/ 395 h 206"/>
                <a:gd name="T20" fmla="*/ 435 w 3077"/>
                <a:gd name="T21" fmla="*/ 286 h 206"/>
                <a:gd name="T22" fmla="*/ 271 w 3077"/>
                <a:gd name="T23" fmla="*/ 677 h 206"/>
                <a:gd name="T24" fmla="*/ 176 w 3077"/>
                <a:gd name="T25" fmla="*/ 310 h 206"/>
                <a:gd name="T26" fmla="*/ 70 w 3077"/>
                <a:gd name="T27" fmla="*/ 310 h 206"/>
                <a:gd name="T28" fmla="*/ 0 w 3077"/>
                <a:gd name="T29" fmla="*/ 395 h 20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3077"/>
                <a:gd name="T46" fmla="*/ 0 h 206"/>
                <a:gd name="T47" fmla="*/ 3077 w 3077"/>
                <a:gd name="T48" fmla="*/ 206 h 20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3077" h="206">
                  <a:moveTo>
                    <a:pt x="3077" y="137"/>
                  </a:moveTo>
                  <a:cubicBezTo>
                    <a:pt x="3063" y="132"/>
                    <a:pt x="3034" y="120"/>
                    <a:pt x="3034" y="120"/>
                  </a:cubicBezTo>
                  <a:lnTo>
                    <a:pt x="2657" y="77"/>
                  </a:lnTo>
                  <a:lnTo>
                    <a:pt x="2469" y="77"/>
                  </a:lnTo>
                  <a:lnTo>
                    <a:pt x="2280" y="180"/>
                  </a:lnTo>
                  <a:lnTo>
                    <a:pt x="2057" y="94"/>
                  </a:lnTo>
                  <a:lnTo>
                    <a:pt x="1826" y="94"/>
                  </a:lnTo>
                  <a:lnTo>
                    <a:pt x="1612" y="69"/>
                  </a:lnTo>
                  <a:lnTo>
                    <a:pt x="1440" y="0"/>
                  </a:lnTo>
                  <a:lnTo>
                    <a:pt x="1243" y="120"/>
                  </a:lnTo>
                  <a:lnTo>
                    <a:pt x="995" y="86"/>
                  </a:lnTo>
                  <a:lnTo>
                    <a:pt x="618" y="206"/>
                  </a:lnTo>
                  <a:lnTo>
                    <a:pt x="403" y="94"/>
                  </a:lnTo>
                  <a:lnTo>
                    <a:pt x="163" y="94"/>
                  </a:lnTo>
                  <a:lnTo>
                    <a:pt x="0" y="120"/>
                  </a:lnTo>
                </a:path>
              </a:pathLst>
            </a:custGeom>
            <a:noFill/>
            <a:ln w="38100">
              <a:solidFill>
                <a:srgbClr val="DF7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77893" name="Freeform 69"/>
            <p:cNvSpPr>
              <a:spLocks/>
            </p:cNvSpPr>
            <p:nvPr/>
          </p:nvSpPr>
          <p:spPr bwMode="auto">
            <a:xfrm>
              <a:off x="1084" y="1603"/>
              <a:ext cx="2987" cy="762"/>
            </a:xfrm>
            <a:custGeom>
              <a:avLst/>
              <a:gdLst>
                <a:gd name="T0" fmla="*/ 1371 w 3136"/>
                <a:gd name="T1" fmla="*/ 252 h 711"/>
                <a:gd name="T2" fmla="*/ 1281 w 3136"/>
                <a:gd name="T3" fmla="*/ 0 h 711"/>
                <a:gd name="T4" fmla="*/ 1093 w 3136"/>
                <a:gd name="T5" fmla="*/ 587 h 711"/>
                <a:gd name="T6" fmla="*/ 914 w 3136"/>
                <a:gd name="T7" fmla="*/ 891 h 711"/>
                <a:gd name="T8" fmla="*/ 828 w 3136"/>
                <a:gd name="T9" fmla="*/ 1139 h 711"/>
                <a:gd name="T10" fmla="*/ 737 w 3136"/>
                <a:gd name="T11" fmla="*/ 1191 h 711"/>
                <a:gd name="T12" fmla="*/ 640 w 3136"/>
                <a:gd name="T13" fmla="*/ 1533 h 711"/>
                <a:gd name="T14" fmla="*/ 483 w 3136"/>
                <a:gd name="T15" fmla="*/ 1697 h 711"/>
                <a:gd name="T16" fmla="*/ 364 w 3136"/>
                <a:gd name="T17" fmla="*/ 1670 h 711"/>
                <a:gd name="T18" fmla="*/ 291 w 3136"/>
                <a:gd name="T19" fmla="*/ 1861 h 711"/>
                <a:gd name="T20" fmla="*/ 210 w 3136"/>
                <a:gd name="T21" fmla="*/ 2141 h 711"/>
                <a:gd name="T22" fmla="*/ 97 w 3136"/>
                <a:gd name="T23" fmla="*/ 2310 h 711"/>
                <a:gd name="T24" fmla="*/ 0 w 3136"/>
                <a:gd name="T25" fmla="*/ 2087 h 71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136"/>
                <a:gd name="T40" fmla="*/ 0 h 711"/>
                <a:gd name="T41" fmla="*/ 3136 w 3136"/>
                <a:gd name="T42" fmla="*/ 711 h 711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136" h="711">
                  <a:moveTo>
                    <a:pt x="3136" y="77"/>
                  </a:moveTo>
                  <a:cubicBezTo>
                    <a:pt x="3127" y="74"/>
                    <a:pt x="2940" y="3"/>
                    <a:pt x="2931" y="0"/>
                  </a:cubicBezTo>
                  <a:cubicBezTo>
                    <a:pt x="2826" y="16"/>
                    <a:pt x="2671" y="146"/>
                    <a:pt x="2502" y="180"/>
                  </a:cubicBezTo>
                  <a:lnTo>
                    <a:pt x="2091" y="274"/>
                  </a:lnTo>
                  <a:lnTo>
                    <a:pt x="1894" y="351"/>
                  </a:lnTo>
                  <a:lnTo>
                    <a:pt x="1688" y="368"/>
                  </a:lnTo>
                  <a:lnTo>
                    <a:pt x="1465" y="471"/>
                  </a:lnTo>
                  <a:lnTo>
                    <a:pt x="1105" y="523"/>
                  </a:lnTo>
                  <a:lnTo>
                    <a:pt x="831" y="514"/>
                  </a:lnTo>
                  <a:lnTo>
                    <a:pt x="668" y="574"/>
                  </a:lnTo>
                  <a:lnTo>
                    <a:pt x="480" y="660"/>
                  </a:lnTo>
                  <a:lnTo>
                    <a:pt x="222" y="711"/>
                  </a:lnTo>
                  <a:lnTo>
                    <a:pt x="0" y="643"/>
                  </a:lnTo>
                </a:path>
              </a:pathLst>
            </a:custGeom>
            <a:noFill/>
            <a:ln w="38100">
              <a:solidFill>
                <a:srgbClr val="FEB18A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77894" name="Freeform 70"/>
            <p:cNvSpPr>
              <a:spLocks/>
            </p:cNvSpPr>
            <p:nvPr/>
          </p:nvSpPr>
          <p:spPr bwMode="auto">
            <a:xfrm>
              <a:off x="1116" y="1484"/>
              <a:ext cx="2955" cy="808"/>
            </a:xfrm>
            <a:custGeom>
              <a:avLst/>
              <a:gdLst>
                <a:gd name="T0" fmla="*/ 1359 w 3102"/>
                <a:gd name="T1" fmla="*/ 0 h 754"/>
                <a:gd name="T2" fmla="*/ 1088 w 3102"/>
                <a:gd name="T3" fmla="*/ 332 h 754"/>
                <a:gd name="T4" fmla="*/ 915 w 3102"/>
                <a:gd name="T5" fmla="*/ 831 h 754"/>
                <a:gd name="T6" fmla="*/ 814 w 3102"/>
                <a:gd name="T7" fmla="*/ 1334 h 754"/>
                <a:gd name="T8" fmla="*/ 634 w 3102"/>
                <a:gd name="T9" fmla="*/ 1694 h 754"/>
                <a:gd name="T10" fmla="*/ 539 w 3102"/>
                <a:gd name="T11" fmla="*/ 1640 h 754"/>
                <a:gd name="T12" fmla="*/ 448 w 3102"/>
                <a:gd name="T13" fmla="*/ 2056 h 754"/>
                <a:gd name="T14" fmla="*/ 354 w 3102"/>
                <a:gd name="T15" fmla="*/ 2135 h 754"/>
                <a:gd name="T16" fmla="*/ 265 w 3102"/>
                <a:gd name="T17" fmla="*/ 2025 h 754"/>
                <a:gd name="T18" fmla="*/ 180 w 3102"/>
                <a:gd name="T19" fmla="*/ 2307 h 754"/>
                <a:gd name="T20" fmla="*/ 0 w 3102"/>
                <a:gd name="T21" fmla="*/ 2444 h 754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3102"/>
                <a:gd name="T34" fmla="*/ 0 h 754"/>
                <a:gd name="T35" fmla="*/ 3102 w 3102"/>
                <a:gd name="T36" fmla="*/ 754 h 754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3102" h="754">
                  <a:moveTo>
                    <a:pt x="3102" y="0"/>
                  </a:moveTo>
                  <a:cubicBezTo>
                    <a:pt x="2999" y="37"/>
                    <a:pt x="2620" y="27"/>
                    <a:pt x="2485" y="102"/>
                  </a:cubicBezTo>
                  <a:lnTo>
                    <a:pt x="2091" y="256"/>
                  </a:lnTo>
                  <a:lnTo>
                    <a:pt x="1860" y="411"/>
                  </a:lnTo>
                  <a:lnTo>
                    <a:pt x="1448" y="522"/>
                  </a:lnTo>
                  <a:lnTo>
                    <a:pt x="1234" y="505"/>
                  </a:lnTo>
                  <a:lnTo>
                    <a:pt x="1020" y="634"/>
                  </a:lnTo>
                  <a:lnTo>
                    <a:pt x="806" y="659"/>
                  </a:lnTo>
                  <a:lnTo>
                    <a:pt x="608" y="625"/>
                  </a:lnTo>
                  <a:lnTo>
                    <a:pt x="411" y="711"/>
                  </a:lnTo>
                  <a:lnTo>
                    <a:pt x="0" y="754"/>
                  </a:lnTo>
                </a:path>
              </a:pathLst>
            </a:custGeom>
            <a:noFill/>
            <a:ln w="38100">
              <a:solidFill>
                <a:srgbClr val="E4BE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77895" name="Freeform 71"/>
            <p:cNvSpPr>
              <a:spLocks/>
            </p:cNvSpPr>
            <p:nvPr/>
          </p:nvSpPr>
          <p:spPr bwMode="auto">
            <a:xfrm>
              <a:off x="1092" y="1780"/>
              <a:ext cx="2975" cy="512"/>
            </a:xfrm>
            <a:custGeom>
              <a:avLst/>
              <a:gdLst>
                <a:gd name="T0" fmla="*/ 1360 w 3124"/>
                <a:gd name="T1" fmla="*/ 0 h 478"/>
                <a:gd name="T2" fmla="*/ 1199 w 3124"/>
                <a:gd name="T3" fmla="*/ 382 h 478"/>
                <a:gd name="T4" fmla="*/ 914 w 3124"/>
                <a:gd name="T5" fmla="*/ 514 h 478"/>
                <a:gd name="T6" fmla="*/ 796 w 3124"/>
                <a:gd name="T7" fmla="*/ 679 h 478"/>
                <a:gd name="T8" fmla="*/ 635 w 3124"/>
                <a:gd name="T9" fmla="*/ 871 h 478"/>
                <a:gd name="T10" fmla="*/ 557 w 3124"/>
                <a:gd name="T11" fmla="*/ 957 h 478"/>
                <a:gd name="T12" fmla="*/ 470 w 3124"/>
                <a:gd name="T13" fmla="*/ 957 h 478"/>
                <a:gd name="T14" fmla="*/ 368 w 3124"/>
                <a:gd name="T15" fmla="*/ 1345 h 478"/>
                <a:gd name="T16" fmla="*/ 289 w 3124"/>
                <a:gd name="T17" fmla="*/ 1430 h 478"/>
                <a:gd name="T18" fmla="*/ 182 w 3124"/>
                <a:gd name="T19" fmla="*/ 1127 h 478"/>
                <a:gd name="T20" fmla="*/ 0 w 3124"/>
                <a:gd name="T21" fmla="*/ 1537 h 47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3124"/>
                <a:gd name="T34" fmla="*/ 0 h 478"/>
                <a:gd name="T35" fmla="*/ 3124 w 3124"/>
                <a:gd name="T36" fmla="*/ 478 h 47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3124" h="478">
                  <a:moveTo>
                    <a:pt x="3124" y="0"/>
                  </a:moveTo>
                  <a:cubicBezTo>
                    <a:pt x="3021" y="37"/>
                    <a:pt x="2922" y="75"/>
                    <a:pt x="2751" y="118"/>
                  </a:cubicBezTo>
                  <a:lnTo>
                    <a:pt x="2100" y="160"/>
                  </a:lnTo>
                  <a:lnTo>
                    <a:pt x="1826" y="212"/>
                  </a:lnTo>
                  <a:lnTo>
                    <a:pt x="1457" y="272"/>
                  </a:lnTo>
                  <a:lnTo>
                    <a:pt x="1277" y="298"/>
                  </a:lnTo>
                  <a:lnTo>
                    <a:pt x="1080" y="298"/>
                  </a:lnTo>
                  <a:lnTo>
                    <a:pt x="840" y="418"/>
                  </a:lnTo>
                  <a:lnTo>
                    <a:pt x="660" y="443"/>
                  </a:lnTo>
                  <a:lnTo>
                    <a:pt x="420" y="349"/>
                  </a:lnTo>
                  <a:lnTo>
                    <a:pt x="0" y="478"/>
                  </a:lnTo>
                </a:path>
              </a:pathLst>
            </a:custGeom>
            <a:noFill/>
            <a:ln w="38100">
              <a:solidFill>
                <a:srgbClr val="436295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grpSp>
          <p:nvGrpSpPr>
            <p:cNvPr id="77896" name="Group 72"/>
            <p:cNvGrpSpPr>
              <a:grpSpLocks/>
            </p:cNvGrpSpPr>
            <p:nvPr/>
          </p:nvGrpSpPr>
          <p:grpSpPr bwMode="auto">
            <a:xfrm>
              <a:off x="4139" y="1229"/>
              <a:ext cx="181" cy="736"/>
              <a:chOff x="4139" y="1421"/>
              <a:chExt cx="233" cy="736"/>
            </a:xfrm>
          </p:grpSpPr>
          <p:sp>
            <p:nvSpPr>
              <p:cNvPr id="77899" name="Line 73"/>
              <p:cNvSpPr>
                <a:spLocks noChangeShapeType="1"/>
              </p:cNvSpPr>
              <p:nvPr/>
            </p:nvSpPr>
            <p:spPr bwMode="auto">
              <a:xfrm>
                <a:off x="4139" y="1421"/>
                <a:ext cx="233" cy="0"/>
              </a:xfrm>
              <a:prstGeom prst="line">
                <a:avLst/>
              </a:prstGeom>
              <a:noFill/>
              <a:ln w="38100">
                <a:solidFill>
                  <a:srgbClr val="E4BE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77900" name="Line 74"/>
              <p:cNvSpPr>
                <a:spLocks noChangeShapeType="1"/>
              </p:cNvSpPr>
              <p:nvPr/>
            </p:nvSpPr>
            <p:spPr bwMode="auto">
              <a:xfrm>
                <a:off x="4139" y="1662"/>
                <a:ext cx="233" cy="0"/>
              </a:xfrm>
              <a:prstGeom prst="line">
                <a:avLst/>
              </a:prstGeom>
              <a:noFill/>
              <a:ln w="38100">
                <a:solidFill>
                  <a:srgbClr val="FEB18A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77901" name="Line 75"/>
              <p:cNvSpPr>
                <a:spLocks noChangeShapeType="1"/>
              </p:cNvSpPr>
              <p:nvPr/>
            </p:nvSpPr>
            <p:spPr bwMode="auto">
              <a:xfrm>
                <a:off x="4139" y="1903"/>
                <a:ext cx="233" cy="0"/>
              </a:xfrm>
              <a:prstGeom prst="line">
                <a:avLst/>
              </a:prstGeom>
              <a:noFill/>
              <a:ln w="38100">
                <a:solidFill>
                  <a:srgbClr val="43629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77902" name="Line 76"/>
              <p:cNvSpPr>
                <a:spLocks noChangeShapeType="1"/>
              </p:cNvSpPr>
              <p:nvPr/>
            </p:nvSpPr>
            <p:spPr bwMode="auto">
              <a:xfrm>
                <a:off x="4139" y="2157"/>
                <a:ext cx="233" cy="0"/>
              </a:xfrm>
              <a:prstGeom prst="line">
                <a:avLst/>
              </a:prstGeom>
              <a:noFill/>
              <a:ln w="38100">
                <a:solidFill>
                  <a:srgbClr val="DF750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</p:grpSp>
        <p:sp>
          <p:nvSpPr>
            <p:cNvPr id="77897" name="Rectangle 77"/>
            <p:cNvSpPr>
              <a:spLocks noChangeArrowheads="1"/>
            </p:cNvSpPr>
            <p:nvPr/>
          </p:nvSpPr>
          <p:spPr bwMode="auto">
            <a:xfrm>
              <a:off x="3394" y="2655"/>
              <a:ext cx="561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it-IT" sz="1200" b="1">
                  <a:ea typeface="ＭＳ Ｐゴシック" panose="020B0600070205080204" pitchFamily="34" charset="-128"/>
                </a:rPr>
                <a:t>(N=586 occhi)</a:t>
              </a:r>
            </a:p>
          </p:txBody>
        </p:sp>
        <p:sp>
          <p:nvSpPr>
            <p:cNvPr id="77898" name="Rectangle 78"/>
            <p:cNvSpPr>
              <a:spLocks noChangeArrowheads="1"/>
            </p:cNvSpPr>
            <p:nvPr/>
          </p:nvSpPr>
          <p:spPr bwMode="auto">
            <a:xfrm>
              <a:off x="1077" y="3105"/>
              <a:ext cx="2985" cy="1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marL="342900" indent="-3429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buFontTx/>
                <a:buNone/>
              </a:pPr>
              <a:r>
                <a:rPr lang="en-US" altLang="it-IT" sz="1900" b="1"/>
                <a:t>Follow-Up (mesi)</a:t>
              </a:r>
              <a:endParaRPr lang="en-US" altLang="it-IT" sz="1900" b="1">
                <a:solidFill>
                  <a:srgbClr val="149AFF"/>
                </a:solidFill>
              </a:endParaRPr>
            </a:p>
          </p:txBody>
        </p:sp>
      </p:grpSp>
      <p:sp>
        <p:nvSpPr>
          <p:cNvPr id="77828" name="Text Box 79"/>
          <p:cNvSpPr txBox="1">
            <a:spLocks noChangeArrowheads="1"/>
          </p:cNvSpPr>
          <p:nvPr/>
        </p:nvSpPr>
        <p:spPr bwMode="auto">
          <a:xfrm>
            <a:off x="279400" y="241300"/>
            <a:ext cx="8559800" cy="88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ts val="3500"/>
              </a:lnSpc>
              <a:spcBef>
                <a:spcPct val="0"/>
              </a:spcBef>
              <a:buFontTx/>
              <a:buNone/>
            </a:pPr>
            <a:r>
              <a:rPr lang="it-IT" altLang="it-IT" sz="3000" b="1">
                <a:solidFill>
                  <a:schemeClr val="folHlink"/>
                </a:solidFill>
                <a:ea typeface="ＭＳ Ｐゴシック" panose="020B0600070205080204" pitchFamily="34" charset="-128"/>
              </a:rPr>
              <a:t>Pressione intraoculare (IOP)</a:t>
            </a:r>
            <a:endParaRPr lang="it-IT" altLang="it-IT" sz="3000" b="1">
              <a:ea typeface="ＭＳ Ｐゴシック" panose="020B0600070205080204" pitchFamily="34" charset="-128"/>
            </a:endParaRPr>
          </a:p>
          <a:p>
            <a:pPr>
              <a:lnSpc>
                <a:spcPts val="3500"/>
              </a:lnSpc>
              <a:spcBef>
                <a:spcPct val="0"/>
              </a:spcBef>
              <a:buFontTx/>
              <a:buNone/>
            </a:pPr>
            <a:r>
              <a:rPr lang="it-IT" altLang="it-IT" sz="2300" b="1" i="1">
                <a:ea typeface="ＭＳ Ｐゴシック" panose="020B0600070205080204" pitchFamily="34" charset="-128"/>
              </a:rPr>
              <a:t>The Advanced Glaucoma Intervention Study (AGIS)</a:t>
            </a:r>
            <a:endParaRPr lang="it-IT" altLang="it-IT" sz="3000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olo 14"/>
          <p:cNvSpPr>
            <a:spLocks noGrp="1"/>
          </p:cNvSpPr>
          <p:nvPr>
            <p:ph type="title"/>
          </p:nvPr>
        </p:nvSpPr>
        <p:spPr>
          <a:xfrm>
            <a:off x="457200" y="773113"/>
            <a:ext cx="8229600" cy="1143000"/>
          </a:xfrm>
        </p:spPr>
        <p:txBody>
          <a:bodyPr/>
          <a:lstStyle/>
          <a:p>
            <a:r>
              <a:rPr lang="it-IT" altLang="it-IT" sz="3600" b="1"/>
              <a:t>Misurazione della pressione oculare</a:t>
            </a:r>
            <a:br>
              <a:rPr lang="it-IT" altLang="it-IT" sz="3600" b="1"/>
            </a:br>
            <a:r>
              <a:rPr lang="it-IT" altLang="it-IT" sz="2800"/>
              <a:t>Tonometria manuale</a:t>
            </a:r>
            <a:r>
              <a:rPr lang="it-IT" altLang="it-IT"/>
              <a:t> </a:t>
            </a:r>
          </a:p>
        </p:txBody>
      </p:sp>
      <p:pic>
        <p:nvPicPr>
          <p:cNvPr id="11267" name="Picture 10" descr="http://www.xagena.it/fimmg.toscana/Image868.gif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2428875" y="2500313"/>
            <a:ext cx="4100513" cy="3048000"/>
          </a:xfrm>
          <a:noFill/>
        </p:spPr>
      </p:pic>
      <p:sp>
        <p:nvSpPr>
          <p:cNvPr id="11268" name="Segnaposto testo 15"/>
          <p:cNvSpPr>
            <a:spLocks noGrp="1"/>
          </p:cNvSpPr>
          <p:nvPr>
            <p:ph type="body" sz="half" idx="4294967295"/>
          </p:nvPr>
        </p:nvSpPr>
        <p:spPr>
          <a:xfrm>
            <a:off x="0" y="1600200"/>
            <a:ext cx="4038600" cy="4525963"/>
          </a:xfrm>
        </p:spPr>
        <p:txBody>
          <a:bodyPr/>
          <a:lstStyle/>
          <a:p>
            <a:endParaRPr lang="it-IT" altLang="it-IT"/>
          </a:p>
          <a:p>
            <a:endParaRPr lang="it-IT" altLang="it-IT"/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it-IT" b="1">
                <a:solidFill>
                  <a:schemeClr val="tx1"/>
                </a:solidFill>
              </a:rPr>
              <a:t>Fattori di rischio: ipertono</a:t>
            </a:r>
          </a:p>
        </p:txBody>
      </p:sp>
      <p:sp>
        <p:nvSpPr>
          <p:cNvPr id="798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362950" cy="4133850"/>
          </a:xfrm>
        </p:spPr>
        <p:txBody>
          <a:bodyPr/>
          <a:lstStyle/>
          <a:p>
            <a:pPr>
              <a:lnSpc>
                <a:spcPct val="140000"/>
              </a:lnSpc>
            </a:pPr>
            <a:r>
              <a:rPr lang="it-IT" altLang="it-IT" sz="2800">
                <a:ea typeface="Arial Unicode MS" panose="020B0604020202020204" pitchFamily="34" charset="-128"/>
                <a:cs typeface="Arial Unicode MS" panose="020B0604020202020204" pitchFamily="34" charset="-128"/>
              </a:rPr>
              <a:t>La pressione e' il principale </a:t>
            </a:r>
            <a:r>
              <a:rPr lang="it-IT" altLang="it-IT" sz="2800" b="1">
                <a:ea typeface="Arial Unicode MS" panose="020B0604020202020204" pitchFamily="34" charset="-128"/>
                <a:cs typeface="Arial Unicode MS" panose="020B0604020202020204" pitchFamily="34" charset="-128"/>
              </a:rPr>
              <a:t>fattore di rischio modificabile</a:t>
            </a:r>
            <a:r>
              <a:rPr lang="it-IT" altLang="it-IT" sz="2800">
                <a:ea typeface="Arial Unicode MS" panose="020B0604020202020204" pitchFamily="34" charset="-128"/>
                <a:cs typeface="Arial Unicode MS" panose="020B0604020202020204" pitchFamily="34" charset="-128"/>
              </a:rPr>
              <a:t> nel glaucoma</a:t>
            </a: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it-IT" b="1">
                <a:solidFill>
                  <a:schemeClr val="tx1"/>
                </a:solidFill>
              </a:rPr>
              <a:t>Fattori di rischio: ipertono</a:t>
            </a:r>
          </a:p>
        </p:txBody>
      </p:sp>
      <p:sp>
        <p:nvSpPr>
          <p:cNvPr id="808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362950" cy="4133850"/>
          </a:xfrm>
        </p:spPr>
        <p:txBody>
          <a:bodyPr/>
          <a:lstStyle/>
          <a:p>
            <a:pPr>
              <a:lnSpc>
                <a:spcPct val="140000"/>
              </a:lnSpc>
            </a:pPr>
            <a:r>
              <a:rPr lang="it-IT" altLang="it-IT" sz="2800">
                <a:ea typeface="Arial Unicode MS" panose="020B0604020202020204" pitchFamily="34" charset="-128"/>
                <a:cs typeface="Arial Unicode MS" panose="020B0604020202020204" pitchFamily="34" charset="-128"/>
              </a:rPr>
              <a:t>La pressione e' il principale </a:t>
            </a:r>
            <a:r>
              <a:rPr lang="it-IT" altLang="it-IT" sz="2800" b="1">
                <a:ea typeface="Arial Unicode MS" panose="020B0604020202020204" pitchFamily="34" charset="-128"/>
                <a:cs typeface="Arial Unicode MS" panose="020B0604020202020204" pitchFamily="34" charset="-128"/>
              </a:rPr>
              <a:t>fattore di rischio modificabile</a:t>
            </a:r>
            <a:r>
              <a:rPr lang="it-IT" altLang="it-IT" sz="2800">
                <a:ea typeface="Arial Unicode MS" panose="020B0604020202020204" pitchFamily="34" charset="-128"/>
                <a:cs typeface="Arial Unicode MS" panose="020B0604020202020204" pitchFamily="34" charset="-128"/>
              </a:rPr>
              <a:t> nel glaucoma</a:t>
            </a:r>
          </a:p>
          <a:p>
            <a:pPr>
              <a:lnSpc>
                <a:spcPct val="140000"/>
              </a:lnSpc>
            </a:pPr>
            <a:r>
              <a:rPr lang="it-IT" altLang="it-IT" sz="2800">
                <a:ea typeface="Arial Unicode MS" panose="020B0604020202020204" pitchFamily="34" charset="-128"/>
                <a:cs typeface="Arial Unicode MS" panose="020B0604020202020204" pitchFamily="34" charset="-128"/>
                <a:sym typeface="Trebuchet MS" panose="020B0603020202020204" pitchFamily="34" charset="0"/>
              </a:rPr>
              <a:t>La </a:t>
            </a:r>
            <a:r>
              <a:rPr lang="it-IT" altLang="it-IT" sz="2800" b="1">
                <a:ea typeface="Arial Unicode MS" panose="020B0604020202020204" pitchFamily="34" charset="-128"/>
                <a:cs typeface="Arial Unicode MS" panose="020B0604020202020204" pitchFamily="34" charset="-128"/>
                <a:sym typeface="Trebuchet MS" panose="020B0603020202020204" pitchFamily="34" charset="0"/>
              </a:rPr>
              <a:t>riduzione della pressione intraoculare</a:t>
            </a:r>
            <a:r>
              <a:rPr lang="it-IT" altLang="it-IT" sz="2800">
                <a:ea typeface="Arial Unicode MS" panose="020B0604020202020204" pitchFamily="34" charset="-128"/>
                <a:cs typeface="Arial Unicode MS" panose="020B0604020202020204" pitchFamily="34" charset="-128"/>
                <a:sym typeface="Trebuchet MS" panose="020B0603020202020204" pitchFamily="34" charset="0"/>
              </a:rPr>
              <a:t> diminuisce la probabilità di progressione del glaucoma</a:t>
            </a: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it-IT" b="1">
                <a:solidFill>
                  <a:schemeClr val="tx1"/>
                </a:solidFill>
              </a:rPr>
              <a:t>Fattori di rischio: ipertono</a:t>
            </a:r>
          </a:p>
        </p:txBody>
      </p:sp>
      <p:sp>
        <p:nvSpPr>
          <p:cNvPr id="819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362950" cy="4133850"/>
          </a:xfrm>
        </p:spPr>
        <p:txBody>
          <a:bodyPr/>
          <a:lstStyle/>
          <a:p>
            <a:pPr>
              <a:lnSpc>
                <a:spcPct val="140000"/>
              </a:lnSpc>
            </a:pPr>
            <a:r>
              <a:rPr lang="it-IT" altLang="it-IT" sz="2800">
                <a:ea typeface="Arial Unicode MS" panose="020B0604020202020204" pitchFamily="34" charset="-128"/>
                <a:cs typeface="Arial Unicode MS" panose="020B0604020202020204" pitchFamily="34" charset="-128"/>
              </a:rPr>
              <a:t>La pressione e' il principale </a:t>
            </a:r>
            <a:r>
              <a:rPr lang="it-IT" altLang="it-IT" sz="2800" b="1">
                <a:ea typeface="Arial Unicode MS" panose="020B0604020202020204" pitchFamily="34" charset="-128"/>
                <a:cs typeface="Arial Unicode MS" panose="020B0604020202020204" pitchFamily="34" charset="-128"/>
              </a:rPr>
              <a:t>fattore di rischio modificabile</a:t>
            </a:r>
            <a:r>
              <a:rPr lang="it-IT" altLang="it-IT" sz="2800">
                <a:ea typeface="Arial Unicode MS" panose="020B0604020202020204" pitchFamily="34" charset="-128"/>
                <a:cs typeface="Arial Unicode MS" panose="020B0604020202020204" pitchFamily="34" charset="-128"/>
              </a:rPr>
              <a:t> nel glaucoma</a:t>
            </a:r>
          </a:p>
          <a:p>
            <a:pPr>
              <a:lnSpc>
                <a:spcPct val="140000"/>
              </a:lnSpc>
            </a:pPr>
            <a:r>
              <a:rPr lang="it-IT" altLang="it-IT" sz="2800">
                <a:ea typeface="Arial Unicode MS" panose="020B0604020202020204" pitchFamily="34" charset="-128"/>
                <a:cs typeface="Arial Unicode MS" panose="020B0604020202020204" pitchFamily="34" charset="-128"/>
                <a:sym typeface="Trebuchet MS" panose="020B0603020202020204" pitchFamily="34" charset="0"/>
              </a:rPr>
              <a:t>La </a:t>
            </a:r>
            <a:r>
              <a:rPr lang="it-IT" altLang="it-IT" sz="2800" b="1">
                <a:ea typeface="Arial Unicode MS" panose="020B0604020202020204" pitchFamily="34" charset="-128"/>
                <a:cs typeface="Arial Unicode MS" panose="020B0604020202020204" pitchFamily="34" charset="-128"/>
                <a:sym typeface="Trebuchet MS" panose="020B0603020202020204" pitchFamily="34" charset="0"/>
              </a:rPr>
              <a:t>riduzione della pressione intraoculare</a:t>
            </a:r>
            <a:r>
              <a:rPr lang="it-IT" altLang="it-IT" sz="2800">
                <a:ea typeface="Arial Unicode MS" panose="020B0604020202020204" pitchFamily="34" charset="-128"/>
                <a:cs typeface="Arial Unicode MS" panose="020B0604020202020204" pitchFamily="34" charset="-128"/>
                <a:sym typeface="Trebuchet MS" panose="020B0603020202020204" pitchFamily="34" charset="0"/>
              </a:rPr>
              <a:t> diminuisce la probabilità di progressione del glaucoma</a:t>
            </a:r>
          </a:p>
          <a:p>
            <a:pPr>
              <a:lnSpc>
                <a:spcPct val="140000"/>
              </a:lnSpc>
            </a:pPr>
            <a:r>
              <a:rPr lang="it-IT" altLang="it-IT" sz="2800"/>
              <a:t>Esiste per ciascun individuo e forse per ciascun occhio una “</a:t>
            </a:r>
            <a:r>
              <a:rPr lang="it-IT" altLang="it-IT" sz="2800" b="1"/>
              <a:t>pressione oculare critica</a:t>
            </a:r>
            <a:r>
              <a:rPr lang="it-IT" altLang="it-IT" sz="2800"/>
              <a:t>”</a:t>
            </a: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altLang="it-IT"/>
              <a:t>Glaucoma “senza pressione”</a:t>
            </a:r>
          </a:p>
        </p:txBody>
      </p:sp>
      <p:sp>
        <p:nvSpPr>
          <p:cNvPr id="82947" name="Rectangle 3"/>
          <p:cNvSpPr>
            <a:spLocks noGrp="1" noChangeArrowheads="1"/>
          </p:cNvSpPr>
          <p:nvPr>
            <p:ph sz="half" idx="1"/>
          </p:nvPr>
        </p:nvSpPr>
        <p:spPr/>
        <p:txBody>
          <a:bodyPr/>
          <a:lstStyle/>
          <a:p>
            <a:pPr eaLnBrk="1" hangingPunct="1"/>
            <a:r>
              <a:rPr lang="it-IT" altLang="it-IT"/>
              <a:t>“Errore” nella tonometria</a:t>
            </a:r>
          </a:p>
          <a:p>
            <a:pPr lvl="1" eaLnBrk="1" hangingPunct="1"/>
            <a:r>
              <a:rPr lang="it-IT" altLang="it-IT"/>
              <a:t>Valutazione dello spessore corneale (pachimetria) (v.n. 520 </a:t>
            </a:r>
            <a:r>
              <a:rPr lang="en-US" altLang="it-IT"/>
              <a:t>µm.)</a:t>
            </a:r>
          </a:p>
          <a:p>
            <a:pPr eaLnBrk="1" hangingPunct="1"/>
            <a:r>
              <a:rPr lang="en-US" altLang="it-IT"/>
              <a:t>Curva circadiana</a:t>
            </a:r>
          </a:p>
          <a:p>
            <a:pPr lvl="1" eaLnBrk="1" hangingPunct="1"/>
            <a:r>
              <a:rPr lang="en-US" altLang="it-IT"/>
              <a:t>Il tono oculare varia durante la giornata nel sano e soprattutto nel glaucomatoso</a:t>
            </a:r>
          </a:p>
        </p:txBody>
      </p:sp>
      <p:sp>
        <p:nvSpPr>
          <p:cNvPr id="82948" name="Segnaposto contenuto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eaLnBrk="1" hangingPunct="1"/>
            <a:r>
              <a:rPr lang="it-IT" altLang="it-IT"/>
              <a:t>Fattori sistemici</a:t>
            </a:r>
          </a:p>
          <a:p>
            <a:pPr lvl="1" eaLnBrk="1" hangingPunct="1"/>
            <a:r>
              <a:rPr lang="it-IT" altLang="it-IT"/>
              <a:t>Alterazione della pressione di perfusione</a:t>
            </a:r>
          </a:p>
          <a:p>
            <a:pPr lvl="1" eaLnBrk="1" hangingPunct="1"/>
            <a:r>
              <a:rPr lang="it-IT" altLang="it-IT"/>
              <a:t>Otticopatia da lesioni compressive, demielinizzanti, infiammatorie</a:t>
            </a:r>
          </a:p>
          <a:p>
            <a:pPr lvl="1" eaLnBrk="1" hangingPunct="1"/>
            <a:r>
              <a:rPr lang="it-IT" altLang="it-IT"/>
              <a:t>Tossici, ecc…</a:t>
            </a:r>
          </a:p>
          <a:p>
            <a:pPr>
              <a:buFontTx/>
              <a:buNone/>
            </a:pPr>
            <a:endParaRPr lang="it-IT" altLang="it-IT"/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altLang="it-IT" b="1">
                <a:solidFill>
                  <a:schemeClr val="hlink"/>
                </a:solidFill>
              </a:rPr>
              <a:t>Terapia</a:t>
            </a:r>
          </a:p>
        </p:txBody>
      </p:sp>
      <p:sp>
        <p:nvSpPr>
          <p:cNvPr id="83971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357188" y="1600200"/>
            <a:ext cx="4138612" cy="4525963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it-IT" altLang="it-IT" sz="3600" b="1"/>
              <a:t>	</a:t>
            </a:r>
            <a:r>
              <a:rPr lang="it-IT" altLang="it-IT" sz="3600"/>
              <a:t>Lo scopo della terapia è quello di </a:t>
            </a:r>
            <a:r>
              <a:rPr lang="it-IT" altLang="it-IT" sz="3600" u="sng"/>
              <a:t>impedire il peggioramento </a:t>
            </a:r>
            <a:r>
              <a:rPr lang="it-IT" altLang="it-IT" sz="3600"/>
              <a:t>delle condizioni del nervo ottico e del campo visivo</a:t>
            </a:r>
          </a:p>
          <a:p>
            <a:pPr eaLnBrk="1" hangingPunct="1"/>
            <a:endParaRPr lang="it-IT" altLang="it-IT" sz="3600" b="1"/>
          </a:p>
        </p:txBody>
      </p:sp>
      <p:sp>
        <p:nvSpPr>
          <p:cNvPr id="83972" name="Segnaposto contenuto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eaLnBrk="1" hangingPunct="1"/>
            <a:endParaRPr lang="it-IT" altLang="it-IT" b="1"/>
          </a:p>
          <a:p>
            <a:pPr eaLnBrk="1" hangingPunct="1">
              <a:buFontTx/>
              <a:buBlip>
                <a:blip r:embed="rId2"/>
              </a:buBlip>
            </a:pPr>
            <a:r>
              <a:rPr lang="it-IT" altLang="it-IT" sz="3200"/>
              <a:t>Diminuzione produzione umor acqueo</a:t>
            </a:r>
          </a:p>
          <a:p>
            <a:pPr eaLnBrk="1" hangingPunct="1">
              <a:buFontTx/>
              <a:buBlip>
                <a:blip r:embed="rId2"/>
              </a:buBlip>
            </a:pPr>
            <a:endParaRPr lang="it-IT" altLang="it-IT" sz="3200"/>
          </a:p>
          <a:p>
            <a:pPr eaLnBrk="1" hangingPunct="1">
              <a:buFontTx/>
              <a:buBlip>
                <a:blip r:embed="rId2"/>
              </a:buBlip>
            </a:pPr>
            <a:r>
              <a:rPr lang="it-IT" altLang="it-IT" sz="3200"/>
              <a:t>Aumento deflusso umore acqueo</a:t>
            </a:r>
          </a:p>
          <a:p>
            <a:endParaRPr lang="it-IT" altLang="it-IT"/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285750" y="5572125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>
              <a:defRPr/>
            </a:pPr>
            <a:r>
              <a:rPr lang="it-IT" sz="3600" b="1" kern="0" dirty="0">
                <a:solidFill>
                  <a:schemeClr val="hlink"/>
                </a:solidFill>
                <a:latin typeface="+mj-lt"/>
                <a:ea typeface="+mj-ea"/>
                <a:cs typeface="+mj-cs"/>
              </a:rPr>
              <a:t>Il quadro clinico non può migliorare</a:t>
            </a: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altLang="it-IT" b="1">
                <a:solidFill>
                  <a:schemeClr val="hlink"/>
                </a:solidFill>
              </a:rPr>
              <a:t>Terapia</a:t>
            </a:r>
          </a:p>
        </p:txBody>
      </p:sp>
      <p:sp>
        <p:nvSpPr>
          <p:cNvPr id="84995" name="Rectangle 3"/>
          <p:cNvSpPr>
            <a:spLocks noGrp="1" noChangeArrowheads="1"/>
          </p:cNvSpPr>
          <p:nvPr>
            <p:ph sz="half" idx="1"/>
          </p:nvPr>
        </p:nvSpPr>
        <p:spPr/>
        <p:txBody>
          <a:bodyPr/>
          <a:lstStyle/>
          <a:p>
            <a:pPr eaLnBrk="1" hangingPunct="1">
              <a:lnSpc>
                <a:spcPct val="150000"/>
              </a:lnSpc>
            </a:pPr>
            <a:r>
              <a:rPr lang="it-IT" altLang="it-IT" sz="3600" b="1"/>
              <a:t>Farmacologica </a:t>
            </a:r>
          </a:p>
          <a:p>
            <a:pPr lvl="1" eaLnBrk="1" hangingPunct="1">
              <a:lnSpc>
                <a:spcPct val="150000"/>
              </a:lnSpc>
            </a:pPr>
            <a:r>
              <a:rPr lang="it-IT" altLang="it-IT" b="1"/>
              <a:t>Topica </a:t>
            </a:r>
          </a:p>
          <a:p>
            <a:pPr lvl="1" eaLnBrk="1" hangingPunct="1">
              <a:lnSpc>
                <a:spcPct val="150000"/>
              </a:lnSpc>
            </a:pPr>
            <a:r>
              <a:rPr lang="it-IT" altLang="it-IT" b="1"/>
              <a:t>Sistemica</a:t>
            </a:r>
          </a:p>
          <a:p>
            <a:pPr eaLnBrk="1" hangingPunct="1"/>
            <a:endParaRPr lang="it-IT" altLang="it-IT" sz="3600" b="1"/>
          </a:p>
          <a:p>
            <a:pPr eaLnBrk="1" hangingPunct="1"/>
            <a:endParaRPr lang="it-IT" altLang="it-IT" sz="3600" b="1"/>
          </a:p>
        </p:txBody>
      </p:sp>
      <p:sp>
        <p:nvSpPr>
          <p:cNvPr id="84996" name="Segnaposto contenuto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eaLnBrk="1" hangingPunct="1">
              <a:lnSpc>
                <a:spcPct val="150000"/>
              </a:lnSpc>
            </a:pPr>
            <a:r>
              <a:rPr lang="it-IT" altLang="it-IT" sz="3600" b="1"/>
              <a:t>Parachirurgica</a:t>
            </a:r>
          </a:p>
          <a:p>
            <a:pPr lvl="1" eaLnBrk="1" hangingPunct="1">
              <a:lnSpc>
                <a:spcPct val="150000"/>
              </a:lnSpc>
            </a:pPr>
            <a:r>
              <a:rPr lang="it-IT" altLang="it-IT" b="1"/>
              <a:t>Laser trabeculoplastica</a:t>
            </a:r>
          </a:p>
          <a:p>
            <a:pPr eaLnBrk="1" hangingPunct="1">
              <a:lnSpc>
                <a:spcPct val="150000"/>
              </a:lnSpc>
            </a:pPr>
            <a:r>
              <a:rPr lang="it-IT" altLang="it-IT" sz="3600" b="1"/>
              <a:t>Chirurgica</a:t>
            </a:r>
          </a:p>
          <a:p>
            <a:pPr lvl="1" eaLnBrk="1" hangingPunct="1">
              <a:lnSpc>
                <a:spcPct val="150000"/>
              </a:lnSpc>
            </a:pPr>
            <a:r>
              <a:rPr lang="it-IT" altLang="it-IT" b="1"/>
              <a:t>Filtrante</a:t>
            </a:r>
          </a:p>
          <a:p>
            <a:pPr lvl="1" eaLnBrk="1" hangingPunct="1">
              <a:lnSpc>
                <a:spcPct val="150000"/>
              </a:lnSpc>
            </a:pPr>
            <a:r>
              <a:rPr lang="it-IT" altLang="it-IT" b="1"/>
              <a:t>Non filtrante</a:t>
            </a:r>
          </a:p>
          <a:p>
            <a:endParaRPr lang="it-IT" altLang="it-IT"/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557213"/>
            <a:ext cx="8229600" cy="568325"/>
          </a:xfrm>
        </p:spPr>
        <p:txBody>
          <a:bodyPr/>
          <a:lstStyle/>
          <a:p>
            <a:pPr eaLnBrk="1" hangingPunct="1"/>
            <a:r>
              <a:rPr lang="it-IT" altLang="it-IT" b="1">
                <a:solidFill>
                  <a:schemeClr val="hlink"/>
                </a:solidFill>
              </a:rPr>
              <a:t>Terapia farmacologica topica</a:t>
            </a:r>
          </a:p>
        </p:txBody>
      </p:sp>
      <p:sp>
        <p:nvSpPr>
          <p:cNvPr id="860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514350" indent="-514350" eaLnBrk="1" hangingPunct="1">
              <a:lnSpc>
                <a:spcPct val="130000"/>
              </a:lnSpc>
              <a:buFont typeface="Calibri" panose="020F0502020204030204" pitchFamily="34" charset="0"/>
              <a:buAutoNum type="arabicPeriod"/>
            </a:pPr>
            <a:r>
              <a:rPr lang="it-IT" altLang="it-IT"/>
              <a:t>Agonisti adrenergici</a:t>
            </a:r>
          </a:p>
          <a:p>
            <a:pPr marL="514350" indent="-514350" eaLnBrk="1" hangingPunct="1">
              <a:lnSpc>
                <a:spcPct val="130000"/>
              </a:lnSpc>
              <a:buFont typeface="Calibri" panose="020F0502020204030204" pitchFamily="34" charset="0"/>
              <a:buAutoNum type="arabicPeriod"/>
            </a:pPr>
            <a:r>
              <a:rPr lang="it-IT" altLang="it-IT"/>
              <a:t>Antagonisti adrenergici: beta-bloccanti</a:t>
            </a:r>
          </a:p>
          <a:p>
            <a:pPr marL="514350" indent="-514350" eaLnBrk="1" hangingPunct="1">
              <a:lnSpc>
                <a:spcPct val="130000"/>
              </a:lnSpc>
              <a:buFont typeface="Calibri" panose="020F0502020204030204" pitchFamily="34" charset="0"/>
              <a:buAutoNum type="arabicPeriod"/>
            </a:pPr>
            <a:r>
              <a:rPr lang="it-IT" altLang="it-IT"/>
              <a:t>Inibitori topici dell’anidrasi carbonica</a:t>
            </a:r>
          </a:p>
          <a:p>
            <a:pPr marL="514350" indent="-514350" eaLnBrk="1" hangingPunct="1">
              <a:lnSpc>
                <a:spcPct val="130000"/>
              </a:lnSpc>
              <a:buFont typeface="Calibri" panose="020F0502020204030204" pitchFamily="34" charset="0"/>
              <a:buAutoNum type="arabicPeriod"/>
            </a:pPr>
            <a:r>
              <a:rPr lang="it-IT" altLang="it-IT"/>
              <a:t>Parasimpatico mimetici </a:t>
            </a:r>
          </a:p>
          <a:p>
            <a:pPr marL="514350" indent="-514350" eaLnBrk="1" hangingPunct="1">
              <a:lnSpc>
                <a:spcPct val="130000"/>
              </a:lnSpc>
              <a:buFont typeface="Calibri" panose="020F0502020204030204" pitchFamily="34" charset="0"/>
              <a:buAutoNum type="arabicPeriod"/>
            </a:pPr>
            <a:r>
              <a:rPr lang="it-IT" altLang="it-IT"/>
              <a:t>Derivati delle prostaglandine</a:t>
            </a: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altLang="it-IT">
                <a:cs typeface="Times New Roman" panose="02020603050405020304" pitchFamily="18" charset="0"/>
              </a:rPr>
              <a:t>BETA BLOCCANTI </a:t>
            </a:r>
            <a:br>
              <a:rPr lang="it-IT" altLang="it-IT">
                <a:cs typeface="Times New Roman" panose="02020603050405020304" pitchFamily="18" charset="0"/>
              </a:rPr>
            </a:br>
            <a:r>
              <a:rPr lang="it-IT" altLang="it-IT" sz="3600">
                <a:cs typeface="Times New Roman" panose="02020603050405020304" pitchFamily="18" charset="0"/>
              </a:rPr>
              <a:t>(timololo)</a:t>
            </a:r>
            <a:r>
              <a:rPr lang="it-IT" altLang="it-IT"/>
              <a:t> </a:t>
            </a:r>
          </a:p>
        </p:txBody>
      </p:sp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it-IT" altLang="it-IT">
                <a:cs typeface="Times New Roman" panose="02020603050405020304" pitchFamily="18" charset="0"/>
              </a:rPr>
              <a:t>Diminuiscono il tono riducendo la produzione di umore acqueo da parte dell'epitelio ciliare</a:t>
            </a:r>
            <a:r>
              <a:rPr lang="it-IT" altLang="it-IT"/>
              <a:t> </a:t>
            </a:r>
          </a:p>
          <a:p>
            <a:pPr eaLnBrk="1" hangingPunct="1">
              <a:lnSpc>
                <a:spcPct val="90000"/>
              </a:lnSpc>
            </a:pPr>
            <a:r>
              <a:rPr lang="it-IT" altLang="it-IT"/>
              <a:t>Controindicazioni</a:t>
            </a:r>
          </a:p>
          <a:p>
            <a:pPr lvl="1" eaLnBrk="1" hangingPunct="1">
              <a:lnSpc>
                <a:spcPct val="90000"/>
              </a:lnSpc>
            </a:pPr>
            <a:r>
              <a:rPr lang="it-IT" altLang="it-IT">
                <a:cs typeface="Times New Roman" panose="02020603050405020304" pitchFamily="18" charset="0"/>
              </a:rPr>
              <a:t>asma bronchiale  </a:t>
            </a:r>
          </a:p>
          <a:p>
            <a:pPr lvl="1" eaLnBrk="1" hangingPunct="1">
              <a:lnSpc>
                <a:spcPct val="90000"/>
              </a:lnSpc>
            </a:pPr>
            <a:r>
              <a:rPr lang="it-IT" altLang="it-IT">
                <a:cs typeface="Times New Roman" panose="02020603050405020304" pitchFamily="18" charset="0"/>
              </a:rPr>
              <a:t>anamnesi di malattia ostruttiva polmonare  </a:t>
            </a:r>
          </a:p>
          <a:p>
            <a:pPr lvl="1" eaLnBrk="1" hangingPunct="1">
              <a:lnSpc>
                <a:spcPct val="90000"/>
              </a:lnSpc>
            </a:pPr>
            <a:r>
              <a:rPr lang="it-IT" altLang="it-IT">
                <a:cs typeface="Times New Roman" panose="02020603050405020304" pitchFamily="18" charset="0"/>
              </a:rPr>
              <a:t>bradicardia sinusale (&lt;60') </a:t>
            </a:r>
          </a:p>
          <a:p>
            <a:pPr lvl="1" eaLnBrk="1" hangingPunct="1">
              <a:lnSpc>
                <a:spcPct val="90000"/>
              </a:lnSpc>
            </a:pPr>
            <a:r>
              <a:rPr lang="it-IT" altLang="it-IT">
                <a:cs typeface="Times New Roman" panose="02020603050405020304" pitchFamily="18" charset="0"/>
              </a:rPr>
              <a:t>blocco atrioventricolare 	</a:t>
            </a:r>
          </a:p>
          <a:p>
            <a:pPr lvl="1" eaLnBrk="1" hangingPunct="1">
              <a:lnSpc>
                <a:spcPct val="90000"/>
              </a:lnSpc>
            </a:pPr>
            <a:r>
              <a:rPr lang="it-IT" altLang="it-IT">
                <a:cs typeface="Times New Roman" panose="02020603050405020304" pitchFamily="18" charset="0"/>
              </a:rPr>
              <a:t>insufficienza cardiaca</a:t>
            </a:r>
          </a:p>
          <a:p>
            <a:pPr lvl="1" eaLnBrk="1" hangingPunct="1">
              <a:lnSpc>
                <a:spcPct val="90000"/>
              </a:lnSpc>
            </a:pPr>
            <a:endParaRPr lang="it-IT" altLang="it-IT"/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altLang="it-IT">
                <a:cs typeface="Times New Roman" panose="02020603050405020304" pitchFamily="18" charset="0"/>
              </a:rPr>
              <a:t>Inibitori dell'anidrasi carbonica</a:t>
            </a:r>
            <a:r>
              <a:rPr lang="it-IT" altLang="it-IT"/>
              <a:t> </a:t>
            </a:r>
          </a:p>
        </p:txBody>
      </p:sp>
      <p:sp>
        <p:nvSpPr>
          <p:cNvPr id="8806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7715250" cy="4525963"/>
          </a:xfrm>
        </p:spPr>
        <p:txBody>
          <a:bodyPr/>
          <a:lstStyle/>
          <a:p>
            <a:pPr marL="609600" indent="-609600" eaLnBrk="1" hangingPunct="1">
              <a:buSzPct val="110000"/>
            </a:pPr>
            <a:r>
              <a:rPr lang="it-IT" altLang="it-IT" sz="4000"/>
              <a:t>Topici: </a:t>
            </a:r>
            <a:r>
              <a:rPr lang="it-IT" altLang="it-IT" sz="2000">
                <a:cs typeface="Times New Roman" panose="02020603050405020304" pitchFamily="18" charset="0"/>
              </a:rPr>
              <a:t>dorzolamide 2%, brinzolamide 1%</a:t>
            </a:r>
          </a:p>
          <a:p>
            <a:pPr marL="609600" indent="-609600" eaLnBrk="1" hangingPunct="1">
              <a:buSzPct val="110000"/>
            </a:pPr>
            <a:r>
              <a:rPr lang="it-IT" altLang="it-IT" sz="4000"/>
              <a:t>Sistemici: </a:t>
            </a:r>
            <a:r>
              <a:rPr lang="it-IT" altLang="it-IT" sz="2000">
                <a:cs typeface="Times New Roman" panose="02020603050405020304" pitchFamily="18" charset="0"/>
              </a:rPr>
              <a:t>acetazolamide</a:t>
            </a:r>
          </a:p>
          <a:p>
            <a:pPr marL="609600" indent="-609600" eaLnBrk="1" hangingPunct="1">
              <a:buFontTx/>
              <a:buNone/>
            </a:pPr>
            <a:r>
              <a:rPr lang="it-IT" altLang="it-IT">
                <a:cs typeface="Times New Roman" panose="02020603050405020304" pitchFamily="18" charset="0"/>
              </a:rPr>
              <a:t>	</a:t>
            </a:r>
            <a:endParaRPr lang="it-IT" altLang="it-IT" sz="2000"/>
          </a:p>
        </p:txBody>
      </p:sp>
      <p:sp>
        <p:nvSpPr>
          <p:cNvPr id="88068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357188" y="3933825"/>
            <a:ext cx="8329612" cy="2192338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it-IT" altLang="it-IT">
                <a:cs typeface="Times New Roman" panose="02020603050405020304" pitchFamily="18" charset="0"/>
              </a:rPr>
              <a:t>	Inibiscono l'enzima anidrasi carbonica a livello dell'epitelio ciliare riducendo la velocita' di formazione dell'umore acqueo.</a:t>
            </a:r>
            <a:r>
              <a:rPr lang="it-IT" altLang="it-IT"/>
              <a:t> </a:t>
            </a:r>
          </a:p>
          <a:p>
            <a:pPr eaLnBrk="1" hangingPunct="1">
              <a:buSzPct val="110000"/>
              <a:buFontTx/>
              <a:buNone/>
            </a:pPr>
            <a:endParaRPr lang="it-IT" altLang="it-IT" sz="2000"/>
          </a:p>
          <a:p>
            <a:pPr eaLnBrk="1" hangingPunct="1"/>
            <a:endParaRPr lang="it-IT" altLang="it-IT"/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altLang="it-IT"/>
              <a:t>Prostaglandine</a:t>
            </a:r>
            <a:r>
              <a:rPr lang="it-IT" altLang="it-IT" sz="3200"/>
              <a:t/>
            </a:r>
            <a:br>
              <a:rPr lang="it-IT" altLang="it-IT" sz="3200"/>
            </a:br>
            <a:r>
              <a:rPr lang="it-IT" altLang="it-IT" sz="3200"/>
              <a:t>(latanoprost)</a:t>
            </a:r>
            <a:endParaRPr lang="it-IT" altLang="it-IT"/>
          </a:p>
        </p:txBody>
      </p:sp>
      <p:sp>
        <p:nvSpPr>
          <p:cNvPr id="8909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42875" y="1557338"/>
            <a:ext cx="4102100" cy="4525962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it-IT" altLang="it-IT" sz="2800">
                <a:cs typeface="Times New Roman" panose="02020603050405020304" pitchFamily="18" charset="0"/>
              </a:rPr>
              <a:t>	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it-IT" altLang="it-IT" sz="2800">
              <a:cs typeface="Times New Roman" panose="02020603050405020304" pitchFamily="18" charset="0"/>
            </a:endParaRPr>
          </a:p>
          <a:p>
            <a:pPr eaLnBrk="1" hangingPunct="1">
              <a:lnSpc>
                <a:spcPct val="135000"/>
              </a:lnSpc>
              <a:buFontTx/>
              <a:buNone/>
            </a:pPr>
            <a:r>
              <a:rPr lang="it-IT" altLang="it-IT" sz="2800">
                <a:cs typeface="Times New Roman" panose="02020603050405020304" pitchFamily="18" charset="0"/>
              </a:rPr>
              <a:t>    Diminuiscono la pressione oculare del 20%-35% aumentando il deflusso uveo-sclerale</a:t>
            </a:r>
          </a:p>
          <a:p>
            <a:pPr eaLnBrk="1" hangingPunct="1">
              <a:lnSpc>
                <a:spcPct val="135000"/>
              </a:lnSpc>
              <a:buFontTx/>
              <a:buNone/>
            </a:pPr>
            <a:endParaRPr lang="en-US" altLang="it-IT" sz="2800">
              <a:cs typeface="Times New Roman" panose="02020603050405020304" pitchFamily="18" charset="0"/>
            </a:endParaRPr>
          </a:p>
        </p:txBody>
      </p:sp>
      <p:pic>
        <p:nvPicPr>
          <p:cNvPr id="89092" name="Picture 5" descr="Senza tit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4026" b="10109"/>
          <a:stretch>
            <a:fillRect/>
          </a:stretch>
        </p:blipFill>
        <p:spPr>
          <a:xfrm>
            <a:off x="4648200" y="2497138"/>
            <a:ext cx="4038600" cy="2730500"/>
          </a:xfr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olo 14"/>
          <p:cNvSpPr>
            <a:spLocks noGrp="1"/>
          </p:cNvSpPr>
          <p:nvPr>
            <p:ph type="title"/>
          </p:nvPr>
        </p:nvSpPr>
        <p:spPr>
          <a:xfrm>
            <a:off x="214313" y="642938"/>
            <a:ext cx="8229600" cy="1143000"/>
          </a:xfrm>
        </p:spPr>
        <p:txBody>
          <a:bodyPr/>
          <a:lstStyle/>
          <a:p>
            <a:r>
              <a:rPr lang="it-IT" altLang="it-IT" sz="3600"/>
              <a:t>Tonometria ad indentazione (Schiotz)</a:t>
            </a:r>
            <a:r>
              <a:rPr lang="it-IT" altLang="it-IT" sz="3600" b="1"/>
              <a:t> </a:t>
            </a:r>
            <a:endParaRPr lang="it-IT" altLang="it-IT" sz="3600"/>
          </a:p>
        </p:txBody>
      </p:sp>
      <p:sp>
        <p:nvSpPr>
          <p:cNvPr id="12291" name="Segnaposto testo 15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it-IT" altLang="it-IT"/>
          </a:p>
          <a:p>
            <a:endParaRPr lang="it-IT" altLang="it-IT"/>
          </a:p>
        </p:txBody>
      </p:sp>
      <p:pic>
        <p:nvPicPr>
          <p:cNvPr id="12292" name="Picture 2" descr="http://www.petsalud.cl/articulos/schiot_tonometro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14438" y="1857375"/>
            <a:ext cx="2071687" cy="402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10" descr="~lwf006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19700" y="1773238"/>
            <a:ext cx="2568575" cy="418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altLang="it-IT">
                <a:cs typeface="Times New Roman" panose="02020603050405020304" pitchFamily="18" charset="0"/>
              </a:rPr>
              <a:t>Agonisti adrenergici</a:t>
            </a:r>
            <a:r>
              <a:rPr lang="it-IT" altLang="it-IT"/>
              <a:t> </a:t>
            </a:r>
          </a:p>
        </p:txBody>
      </p:sp>
      <p:sp>
        <p:nvSpPr>
          <p:cNvPr id="90115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/>
            <a:r>
              <a:rPr lang="it-IT" altLang="it-IT">
                <a:cs typeface="Times New Roman" panose="02020603050405020304" pitchFamily="18" charset="0"/>
              </a:rPr>
              <a:t>Non selettivi: epinefrina</a:t>
            </a:r>
          </a:p>
          <a:p>
            <a:pPr eaLnBrk="1" hangingPunct="1"/>
            <a:r>
              <a:rPr lang="it-IT" altLang="it-IT">
                <a:cs typeface="Times New Roman" panose="02020603050405020304" pitchFamily="18" charset="0"/>
              </a:rPr>
              <a:t>Alfa-2 selettivi: apraclonidina, </a:t>
            </a:r>
            <a:r>
              <a:rPr lang="it-IT" altLang="it-IT" b="1">
                <a:cs typeface="Times New Roman" panose="02020603050405020304" pitchFamily="18" charset="0"/>
              </a:rPr>
              <a:t>brimonidina</a:t>
            </a:r>
            <a:r>
              <a:rPr lang="it-IT" altLang="it-IT">
                <a:cs typeface="Times New Roman" panose="02020603050405020304" pitchFamily="18" charset="0"/>
              </a:rPr>
              <a:t>, clonidina</a:t>
            </a:r>
            <a:endParaRPr lang="en-US" altLang="it-IT">
              <a:cs typeface="Times New Roman" panose="02020603050405020304" pitchFamily="18" charset="0"/>
            </a:endParaRPr>
          </a:p>
          <a:p>
            <a:pPr eaLnBrk="1" hangingPunct="1">
              <a:buFontTx/>
              <a:buNone/>
            </a:pPr>
            <a:endParaRPr lang="en-US" altLang="it-IT">
              <a:cs typeface="Times New Roman" panose="02020603050405020304" pitchFamily="18" charset="0"/>
            </a:endParaRPr>
          </a:p>
          <a:p>
            <a:pPr eaLnBrk="1" hangingPunct="1"/>
            <a:endParaRPr lang="it-IT" altLang="it-IT"/>
          </a:p>
        </p:txBody>
      </p:sp>
      <p:sp>
        <p:nvSpPr>
          <p:cNvPr id="90116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500563" y="1600200"/>
            <a:ext cx="4186237" cy="4525963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it-IT" altLang="it-IT">
                <a:cs typeface="Times New Roman" panose="02020603050405020304" pitchFamily="18" charset="0"/>
              </a:rPr>
              <a:t>    Diminuiscono la produzione di umore acqueo e ne aumentano il deflusso</a:t>
            </a:r>
          </a:p>
          <a:p>
            <a:pPr eaLnBrk="1" hangingPunct="1"/>
            <a:endParaRPr lang="it-IT" altLang="it-IT"/>
          </a:p>
        </p:txBody>
      </p:sp>
      <p:sp>
        <p:nvSpPr>
          <p:cNvPr id="90117" name="Rectangle 5"/>
          <p:cNvSpPr>
            <a:spLocks noChangeArrowheads="1"/>
          </p:cNvSpPr>
          <p:nvPr/>
        </p:nvSpPr>
        <p:spPr bwMode="auto">
          <a:xfrm>
            <a:off x="684213" y="4286250"/>
            <a:ext cx="8208962" cy="244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800"/>
              <a:t>Congiuntivite follicolare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800"/>
              <a:t>Tachicardia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800"/>
              <a:t>Aritmie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800"/>
              <a:t>Ipertensione arteriosa</a:t>
            </a:r>
            <a:endParaRPr lang="en-US" altLang="it-IT" sz="2800"/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it-IT" sz="2800"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lnSpc>
                <a:spcPct val="130000"/>
              </a:lnSpc>
            </a:pPr>
            <a:r>
              <a:rPr lang="it-IT" altLang="it-IT">
                <a:cs typeface="Times New Roman" panose="02020603050405020304" pitchFamily="18" charset="0"/>
              </a:rPr>
              <a:t>Parasimpaticomimetici</a:t>
            </a:r>
            <a:r>
              <a:rPr lang="it-IT" altLang="it-IT" sz="2800">
                <a:cs typeface="Times New Roman" panose="02020603050405020304" pitchFamily="18" charset="0"/>
              </a:rPr>
              <a:t> </a:t>
            </a:r>
            <a:br>
              <a:rPr lang="it-IT" altLang="it-IT" sz="2800">
                <a:cs typeface="Times New Roman" panose="02020603050405020304" pitchFamily="18" charset="0"/>
              </a:rPr>
            </a:br>
            <a:r>
              <a:rPr lang="it-IT" altLang="it-IT" sz="2800"/>
              <a:t>(</a:t>
            </a:r>
            <a:r>
              <a:rPr lang="it-IT" altLang="it-IT" sz="2800">
                <a:cs typeface="Times New Roman" panose="02020603050405020304" pitchFamily="18" charset="0"/>
              </a:rPr>
              <a:t>pilocarpina 1-4%)</a:t>
            </a:r>
            <a:endParaRPr lang="en-US" altLang="it-IT" sz="2800">
              <a:cs typeface="Times New Roman" panose="02020603050405020304" pitchFamily="18" charset="0"/>
            </a:endParaRPr>
          </a:p>
        </p:txBody>
      </p:sp>
      <p:sp>
        <p:nvSpPr>
          <p:cNvPr id="91139" name="Rectangle 4"/>
          <p:cNvSpPr>
            <a:spLocks noGrp="1" noChangeArrowheads="1"/>
          </p:cNvSpPr>
          <p:nvPr>
            <p:ph sz="half" idx="1"/>
          </p:nvPr>
        </p:nvSpPr>
        <p:spPr>
          <a:xfrm>
            <a:off x="214313" y="1600200"/>
            <a:ext cx="4000500" cy="4525963"/>
          </a:xfrm>
        </p:spPr>
        <p:txBody>
          <a:bodyPr/>
          <a:lstStyle/>
          <a:p>
            <a:pPr eaLnBrk="1" hangingPunct="1">
              <a:lnSpc>
                <a:spcPct val="130000"/>
              </a:lnSpc>
              <a:buFontTx/>
              <a:buNone/>
            </a:pPr>
            <a:r>
              <a:rPr lang="it-IT" altLang="it-IT" sz="2400">
                <a:cs typeface="Times New Roman" panose="02020603050405020304" pitchFamily="18" charset="0"/>
              </a:rPr>
              <a:t>     Aumentano il deflusso dell'umore acqueo attraverso agendo direttamente sul muscolo ciliare </a:t>
            </a:r>
            <a:r>
              <a:rPr lang="it-IT" altLang="it-IT" sz="2400"/>
              <a:t>stirando il trabecolato</a:t>
            </a:r>
          </a:p>
          <a:p>
            <a:pPr eaLnBrk="1" hangingPunct="1">
              <a:lnSpc>
                <a:spcPct val="130000"/>
              </a:lnSpc>
              <a:buFontTx/>
              <a:buNone/>
            </a:pPr>
            <a:r>
              <a:rPr lang="it-IT" altLang="it-IT" sz="2400"/>
              <a:t>	</a:t>
            </a:r>
          </a:p>
          <a:p>
            <a:pPr eaLnBrk="1" hangingPunct="1"/>
            <a:endParaRPr lang="it-IT" altLang="it-IT" sz="2400"/>
          </a:p>
        </p:txBody>
      </p:sp>
      <p:pic>
        <p:nvPicPr>
          <p:cNvPr id="91140" name="Picture 5" descr="acuto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4648200" y="2592388"/>
            <a:ext cx="4038600" cy="2541587"/>
          </a:xfrm>
          <a:noFill/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altLang="it-IT"/>
              <a:t>Terapia laser:</a:t>
            </a:r>
            <a:br>
              <a:rPr lang="it-IT" altLang="it-IT"/>
            </a:br>
            <a:r>
              <a:rPr lang="it-IT" altLang="it-IT"/>
              <a:t>trabeculoplastica</a:t>
            </a:r>
          </a:p>
        </p:txBody>
      </p:sp>
      <p:pic>
        <p:nvPicPr>
          <p:cNvPr id="92163" name="Picture 6" descr="alt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785813" y="2079625"/>
            <a:ext cx="3214687" cy="3392488"/>
          </a:xfrm>
        </p:spPr>
      </p:pic>
      <p:pic>
        <p:nvPicPr>
          <p:cNvPr id="92164" name="Picture 6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4648200" y="2533650"/>
            <a:ext cx="4038600" cy="2659063"/>
          </a:xfrm>
          <a:noFill/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ChangeArrowheads="1"/>
          </p:cNvSpPr>
          <p:nvPr/>
        </p:nvSpPr>
        <p:spPr bwMode="auto">
          <a:xfrm>
            <a:off x="611188" y="692150"/>
            <a:ext cx="8229600" cy="68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4400" b="1">
                <a:solidFill>
                  <a:schemeClr val="hlink"/>
                </a:solidFill>
              </a:rPr>
              <a:t>Terapia Chirurgica: trabeculectomia</a:t>
            </a:r>
          </a:p>
        </p:txBody>
      </p:sp>
      <p:pic>
        <p:nvPicPr>
          <p:cNvPr id="93187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766" t="16254" r="21941" b="3102"/>
          <a:stretch>
            <a:fillRect/>
          </a:stretch>
        </p:blipFill>
        <p:spPr bwMode="auto">
          <a:xfrm>
            <a:off x="468313" y="1916113"/>
            <a:ext cx="4603750" cy="3881437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3188" name="Picture 8" descr="http://www.lasikargentina.com.ar/trabeculectomi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03838" y="2000250"/>
            <a:ext cx="3625850" cy="3643313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3189" name="Freccia circolare a sinistra 5"/>
          <p:cNvSpPr>
            <a:spLocks noChangeArrowheads="1"/>
          </p:cNvSpPr>
          <p:nvPr/>
        </p:nvSpPr>
        <p:spPr bwMode="auto">
          <a:xfrm rot="15723201" flipV="1">
            <a:off x="6665119" y="3733007"/>
            <a:ext cx="428625" cy="617537"/>
          </a:xfrm>
          <a:prstGeom prst="curvedLeftArrow">
            <a:avLst>
              <a:gd name="adj1" fmla="val 24999"/>
              <a:gd name="adj2" fmla="val 49999"/>
              <a:gd name="adj3" fmla="val 25000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600">
              <a:latin typeface="Trebuchet MS" panose="020B0603020202020204" pitchFamily="34" charset="0"/>
            </a:endParaRPr>
          </a:p>
        </p:txBody>
      </p:sp>
      <p:sp>
        <p:nvSpPr>
          <p:cNvPr id="93190" name="Freccia circolare a sinistra 6"/>
          <p:cNvSpPr>
            <a:spLocks noChangeArrowheads="1"/>
          </p:cNvSpPr>
          <p:nvPr/>
        </p:nvSpPr>
        <p:spPr bwMode="auto">
          <a:xfrm rot="3735768" flipV="1">
            <a:off x="2858294" y="3669507"/>
            <a:ext cx="498475" cy="947737"/>
          </a:xfrm>
          <a:prstGeom prst="curvedLeftArrow">
            <a:avLst>
              <a:gd name="adj1" fmla="val 24989"/>
              <a:gd name="adj2" fmla="val 49988"/>
              <a:gd name="adj3" fmla="val 25000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600">
              <a:latin typeface="Trebuchet MS" panose="020B0603020202020204" pitchFamily="34" charset="0"/>
            </a:endParaRP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0" name="Picture 4" descr="http://www.deltaview.it/img/imma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4375" y="214313"/>
            <a:ext cx="3309938" cy="330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211" name="Picture 12" descr="http://escuela.med.puc.cl/publ/AtlasOftalmologia/glaucoma/glauco_gdes/7_0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29125" y="3643313"/>
            <a:ext cx="3929063" cy="295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212" name="Picture 14" descr="http://www.hon.com.br/UI/servicos/_img/bolhaTRABECULECTOMI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8625" y="3643313"/>
            <a:ext cx="3738563" cy="3005137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4213" name="Rectangle 2"/>
          <p:cNvSpPr>
            <a:spLocks noChangeArrowheads="1"/>
          </p:cNvSpPr>
          <p:nvPr/>
        </p:nvSpPr>
        <p:spPr bwMode="auto">
          <a:xfrm>
            <a:off x="611188" y="692150"/>
            <a:ext cx="8229600" cy="2236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it-IT" altLang="it-IT" sz="3600" b="1"/>
              <a:t>Filtrazione dell’acqueo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it-IT" altLang="it-IT" sz="3600" b="1"/>
              <a:t>dalla camera anteriore 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it-IT" altLang="it-IT" sz="3600" b="1"/>
              <a:t>agli spazi 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it-IT" altLang="it-IT" sz="3600" b="1"/>
              <a:t>sotto-congiuntivali: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it-IT" altLang="it-IT" sz="3600" b="1"/>
              <a:t>bozza congiuntivale</a:t>
            </a:r>
          </a:p>
        </p:txBody>
      </p:sp>
      <p:sp>
        <p:nvSpPr>
          <p:cNvPr id="94214" name="Freccia circolare a sinistra 9"/>
          <p:cNvSpPr>
            <a:spLocks noChangeArrowheads="1"/>
          </p:cNvSpPr>
          <p:nvPr/>
        </p:nvSpPr>
        <p:spPr bwMode="auto">
          <a:xfrm rot="18789137" flipV="1">
            <a:off x="1263650" y="1543050"/>
            <a:ext cx="428625" cy="714375"/>
          </a:xfrm>
          <a:prstGeom prst="curvedLeftArrow">
            <a:avLst>
              <a:gd name="adj1" fmla="val 25000"/>
              <a:gd name="adj2" fmla="val 50000"/>
              <a:gd name="adj3" fmla="val 25000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600">
              <a:latin typeface="Trebuchet MS" panose="020B0603020202020204" pitchFamily="34" charset="0"/>
            </a:endParaRPr>
          </a:p>
        </p:txBody>
      </p:sp>
      <p:sp>
        <p:nvSpPr>
          <p:cNvPr id="94215" name="Ovale 10"/>
          <p:cNvSpPr>
            <a:spLocks noChangeArrowheads="1"/>
          </p:cNvSpPr>
          <p:nvPr/>
        </p:nvSpPr>
        <p:spPr bwMode="auto">
          <a:xfrm>
            <a:off x="1143000" y="5000625"/>
            <a:ext cx="2286000" cy="1357313"/>
          </a:xfrm>
          <a:prstGeom prst="ellipse">
            <a:avLst/>
          </a:prstGeom>
          <a:solidFill>
            <a:schemeClr val="accent1">
              <a:alpha val="0"/>
            </a:schemeClr>
          </a:solidFill>
          <a:ln w="57150" algn="ctr">
            <a:solidFill>
              <a:schemeClr val="tx1"/>
            </a:solidFill>
            <a:prstDash val="dash"/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600">
              <a:latin typeface="Trebuchet MS" panose="020B0603020202020204" pitchFamily="34" charset="0"/>
            </a:endParaRPr>
          </a:p>
        </p:txBody>
      </p:sp>
      <p:sp>
        <p:nvSpPr>
          <p:cNvPr id="94216" name="Ovale 12"/>
          <p:cNvSpPr>
            <a:spLocks noChangeArrowheads="1"/>
          </p:cNvSpPr>
          <p:nvPr/>
        </p:nvSpPr>
        <p:spPr bwMode="auto">
          <a:xfrm>
            <a:off x="5357813" y="4143375"/>
            <a:ext cx="2286000" cy="1357313"/>
          </a:xfrm>
          <a:prstGeom prst="ellipse">
            <a:avLst/>
          </a:prstGeom>
          <a:solidFill>
            <a:schemeClr val="accent1">
              <a:alpha val="0"/>
            </a:schemeClr>
          </a:solidFill>
          <a:ln w="57150" algn="ctr">
            <a:solidFill>
              <a:schemeClr val="tx1"/>
            </a:solidFill>
            <a:prstDash val="dash"/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600">
              <a:latin typeface="Trebuchet MS" panose="020B0603020202020204" pitchFamily="34" charset="0"/>
            </a:endParaRP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altLang="it-IT" sz="4000" b="1">
                <a:solidFill>
                  <a:schemeClr val="hlink"/>
                </a:solidFill>
              </a:rPr>
              <a:t>Glaucoma ad angolo chiuso</a:t>
            </a:r>
            <a:br>
              <a:rPr lang="it-IT" altLang="it-IT" sz="4000" b="1">
                <a:solidFill>
                  <a:schemeClr val="hlink"/>
                </a:solidFill>
              </a:rPr>
            </a:br>
            <a:r>
              <a:rPr lang="it-IT" altLang="it-IT" sz="4000" b="1">
                <a:solidFill>
                  <a:schemeClr val="hlink"/>
                </a:solidFill>
              </a:rPr>
              <a:t>10% dei glaucomi</a:t>
            </a:r>
          </a:p>
        </p:txBody>
      </p:sp>
      <p:sp>
        <p:nvSpPr>
          <p:cNvPr id="95235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0" y="1600200"/>
            <a:ext cx="4038600" cy="4525963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it-IT" altLang="it-IT" sz="2800" b="1"/>
              <a:t>  	</a:t>
            </a:r>
          </a:p>
        </p:txBody>
      </p:sp>
      <p:graphicFrame>
        <p:nvGraphicFramePr>
          <p:cNvPr id="95236" name="Object 12"/>
          <p:cNvGraphicFramePr>
            <a:graphicFrameLocks noChangeAspect="1"/>
          </p:cNvGraphicFramePr>
          <p:nvPr>
            <p:ph sz="half" idx="1"/>
          </p:nvPr>
        </p:nvGraphicFramePr>
        <p:xfrm>
          <a:off x="539750" y="1773238"/>
          <a:ext cx="3206750" cy="3206750"/>
        </p:xfrm>
        <a:graphic>
          <a:graphicData uri="http://schemas.openxmlformats.org/presentationml/2006/ole">
            <p:oleObj spid="_x0000_s95241" name="Image" r:id="rId3" imgW="2539683" imgH="2539683" progId="">
              <p:embed/>
            </p:oleObj>
          </a:graphicData>
        </a:graphic>
      </p:graphicFrame>
      <p:pic>
        <p:nvPicPr>
          <p:cNvPr id="95237" name="Picture 13" descr="acuto2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4067175" y="1916113"/>
            <a:ext cx="4619625" cy="2906712"/>
          </a:xfrm>
          <a:noFill/>
        </p:spPr>
      </p:pic>
      <p:sp>
        <p:nvSpPr>
          <p:cNvPr id="95238" name="Rectangle 14"/>
          <p:cNvSpPr>
            <a:spLocks noChangeArrowheads="1"/>
          </p:cNvSpPr>
          <p:nvPr/>
        </p:nvSpPr>
        <p:spPr bwMode="auto">
          <a:xfrm>
            <a:off x="1524000" y="5649913"/>
            <a:ext cx="5619750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it-IT" altLang="it-IT" sz="2800" b="1"/>
              <a:t>Angolo irido-corneale</a:t>
            </a: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it-IT" sz="3200" b="1">
                <a:solidFill>
                  <a:schemeClr val="hlink"/>
                </a:solidFill>
              </a:rPr>
              <a:t>Glaucoma ad angolo chiuso: 10% </a:t>
            </a:r>
            <a:r>
              <a:rPr lang="it-IT" altLang="it-IT" sz="4000" b="1">
                <a:solidFill>
                  <a:schemeClr val="hlink"/>
                </a:solidFill>
              </a:rPr>
              <a:t/>
            </a:r>
            <a:br>
              <a:rPr lang="it-IT" altLang="it-IT" sz="4000" b="1">
                <a:solidFill>
                  <a:schemeClr val="hlink"/>
                </a:solidFill>
              </a:rPr>
            </a:br>
            <a:r>
              <a:rPr lang="it-IT" altLang="it-IT" sz="4000" b="1">
                <a:solidFill>
                  <a:schemeClr val="hlink"/>
                </a:solidFill>
              </a:rPr>
              <a:t> </a:t>
            </a:r>
            <a:r>
              <a:rPr lang="it-IT" altLang="it-IT" sz="2800" b="1">
                <a:solidFill>
                  <a:schemeClr val="tx1"/>
                </a:solidFill>
              </a:rPr>
              <a:t>ostacolo pre-trabecolare al deflusso</a:t>
            </a:r>
          </a:p>
        </p:txBody>
      </p:sp>
      <p:sp>
        <p:nvSpPr>
          <p:cNvPr id="96259" name="Segnaposto testo 4"/>
          <p:cNvSpPr>
            <a:spLocks noGrp="1"/>
          </p:cNvSpPr>
          <p:nvPr>
            <p:ph type="body" idx="1"/>
          </p:nvPr>
        </p:nvSpPr>
        <p:spPr>
          <a:xfrm>
            <a:off x="457200" y="1860550"/>
            <a:ext cx="4040188" cy="639763"/>
          </a:xfrm>
        </p:spPr>
        <p:txBody>
          <a:bodyPr/>
          <a:lstStyle/>
          <a:p>
            <a:pPr algn="ctr"/>
            <a:r>
              <a:rPr lang="it-IT" altLang="it-IT"/>
              <a:t>Angolo aperto</a:t>
            </a:r>
          </a:p>
        </p:txBody>
      </p:sp>
      <p:pic>
        <p:nvPicPr>
          <p:cNvPr id="96260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457200" y="2728913"/>
            <a:ext cx="4040188" cy="2843212"/>
          </a:xfrm>
          <a:noFill/>
        </p:spPr>
      </p:pic>
      <p:sp>
        <p:nvSpPr>
          <p:cNvPr id="96261" name="Segnaposto testo 5"/>
          <p:cNvSpPr>
            <a:spLocks noGrp="1"/>
          </p:cNvSpPr>
          <p:nvPr>
            <p:ph type="body" sz="quarter" idx="3"/>
          </p:nvPr>
        </p:nvSpPr>
        <p:spPr>
          <a:xfrm>
            <a:off x="4645025" y="1860550"/>
            <a:ext cx="4041775" cy="639763"/>
          </a:xfrm>
        </p:spPr>
        <p:txBody>
          <a:bodyPr/>
          <a:lstStyle/>
          <a:p>
            <a:pPr algn="ctr"/>
            <a:r>
              <a:rPr lang="it-IT" altLang="it-IT"/>
              <a:t>Angolo chiuso</a:t>
            </a:r>
          </a:p>
        </p:txBody>
      </p:sp>
      <p:pic>
        <p:nvPicPr>
          <p:cNvPr id="96262" name="Picture 4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4645025" y="2732088"/>
            <a:ext cx="4041775" cy="2836862"/>
          </a:xfrm>
          <a:noFill/>
        </p:spPr>
      </p:pic>
      <p:sp>
        <p:nvSpPr>
          <p:cNvPr id="7" name="Segnaposto testo 5"/>
          <p:cNvSpPr txBox="1">
            <a:spLocks/>
          </p:cNvSpPr>
          <p:nvPr/>
        </p:nvSpPr>
        <p:spPr bwMode="auto">
          <a:xfrm>
            <a:off x="4572000" y="5789613"/>
            <a:ext cx="4267200" cy="639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>
              <a:spcBef>
                <a:spcPct val="20000"/>
              </a:spcBef>
              <a:defRPr/>
            </a:pPr>
            <a:r>
              <a:rPr lang="it-IT" sz="2400" b="1" kern="0" dirty="0">
                <a:latin typeface="+mn-lt"/>
              </a:rPr>
              <a:t>L’umor acqueo non può arrivare al </a:t>
            </a:r>
            <a:r>
              <a:rPr lang="it-IT" sz="2400" b="1" kern="0" dirty="0" err="1">
                <a:latin typeface="+mn-lt"/>
              </a:rPr>
              <a:t>trabecolato</a:t>
            </a:r>
            <a:endParaRPr lang="it-IT" sz="2400" b="1" kern="0" dirty="0">
              <a:latin typeface="+mn-lt"/>
            </a:endParaRP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it-IT" altLang="it-IT"/>
              <a:t>Fattori predisponenti</a:t>
            </a:r>
          </a:p>
        </p:txBody>
      </p:sp>
      <p:sp>
        <p:nvSpPr>
          <p:cNvPr id="97283" name="Rectangle 3"/>
          <p:cNvSpPr>
            <a:spLocks noGrp="1" noChangeArrowheads="1"/>
          </p:cNvSpPr>
          <p:nvPr>
            <p:ph sz="quarter" idx="2"/>
          </p:nvPr>
        </p:nvSpPr>
        <p:spPr/>
        <p:txBody>
          <a:bodyPr/>
          <a:lstStyle/>
          <a:p>
            <a:pPr>
              <a:lnSpc>
                <a:spcPct val="110000"/>
              </a:lnSpc>
            </a:pPr>
            <a:r>
              <a:rPr lang="it-IT" altLang="it-IT" sz="2800"/>
              <a:t>Pazienti in cui la camera anteriore è meno profonda del normale</a:t>
            </a:r>
          </a:p>
          <a:p>
            <a:pPr>
              <a:lnSpc>
                <a:spcPct val="110000"/>
              </a:lnSpc>
            </a:pPr>
            <a:r>
              <a:rPr lang="it-IT" altLang="it-IT" sz="2800"/>
              <a:t>La radice dell’iride è quindi più vicina alla cornea </a:t>
            </a:r>
          </a:p>
        </p:txBody>
      </p:sp>
      <p:pic>
        <p:nvPicPr>
          <p:cNvPr id="97284" name="Picture 2" descr="primary glaucoma-37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251" b="33356"/>
          <a:stretch>
            <a:fillRect/>
          </a:stretch>
        </p:blipFill>
        <p:spPr>
          <a:xfrm>
            <a:off x="785813" y="1624013"/>
            <a:ext cx="3500437" cy="4162425"/>
          </a:xfrm>
          <a:noFill/>
        </p:spPr>
      </p:pic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it-IT" altLang="it-IT"/>
              <a:t>Fattori predisponenti</a:t>
            </a:r>
          </a:p>
        </p:txBody>
      </p:sp>
      <p:sp>
        <p:nvSpPr>
          <p:cNvPr id="98307" name="Rectangle 3"/>
          <p:cNvSpPr>
            <a:spLocks noGrp="1" noChangeArrowheads="1"/>
          </p:cNvSpPr>
          <p:nvPr>
            <p:ph sz="quarter" idx="2"/>
          </p:nvPr>
        </p:nvSpPr>
        <p:spPr/>
        <p:txBody>
          <a:bodyPr/>
          <a:lstStyle/>
          <a:p>
            <a:pPr>
              <a:lnSpc>
                <a:spcPct val="110000"/>
              </a:lnSpc>
            </a:pPr>
            <a:r>
              <a:rPr lang="it-IT" altLang="it-IT" sz="2800"/>
              <a:t>Raggio di curvatura corneale ridotto (7,8 mm.) (cornea piatta)</a:t>
            </a:r>
          </a:p>
          <a:p>
            <a:pPr>
              <a:lnSpc>
                <a:spcPct val="110000"/>
              </a:lnSpc>
            </a:pPr>
            <a:r>
              <a:rPr lang="it-IT" altLang="it-IT" sz="2800"/>
              <a:t>Aumento del volume del cristallino (età)</a:t>
            </a:r>
          </a:p>
          <a:p>
            <a:pPr>
              <a:lnSpc>
                <a:spcPct val="110000"/>
              </a:lnSpc>
            </a:pPr>
            <a:r>
              <a:rPr lang="it-IT" altLang="it-IT" sz="2800"/>
              <a:t>Ipermetropia</a:t>
            </a:r>
          </a:p>
        </p:txBody>
      </p:sp>
      <p:pic>
        <p:nvPicPr>
          <p:cNvPr id="98308" name="Picture 2" descr="primary glaucoma-37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251" b="33356"/>
          <a:stretch>
            <a:fillRect/>
          </a:stretch>
        </p:blipFill>
        <p:spPr>
          <a:xfrm>
            <a:off x="642938" y="1682750"/>
            <a:ext cx="3500437" cy="4162425"/>
          </a:xfrm>
          <a:noFill/>
        </p:spPr>
      </p:pic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altLang="it-IT" sz="4000" b="1">
                <a:solidFill>
                  <a:schemeClr val="hlink"/>
                </a:solidFill>
              </a:rPr>
              <a:t>Glaucoma ad angolo chiuso</a:t>
            </a:r>
            <a:br>
              <a:rPr lang="it-IT" altLang="it-IT" sz="4000" b="1">
                <a:solidFill>
                  <a:schemeClr val="hlink"/>
                </a:solidFill>
              </a:rPr>
            </a:br>
            <a:endParaRPr lang="it-IT" altLang="it-IT" sz="4000" b="1">
              <a:solidFill>
                <a:schemeClr val="hlink"/>
              </a:solidFill>
            </a:endParaRPr>
          </a:p>
        </p:txBody>
      </p:sp>
      <p:sp>
        <p:nvSpPr>
          <p:cNvPr id="9933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981075"/>
            <a:ext cx="8229600" cy="2185988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it-IT" altLang="it-IT" sz="2800" b="1"/>
              <a:t>	Adesione fra </a:t>
            </a:r>
            <a:r>
              <a:rPr lang="it-IT" altLang="it-IT" sz="2800" b="1" u="sng"/>
              <a:t>iride e trabecolato</a:t>
            </a:r>
            <a:r>
              <a:rPr lang="it-IT" altLang="it-IT" sz="2800" b="1"/>
              <a:t> </a:t>
            </a:r>
            <a:r>
              <a:rPr lang="it-IT" altLang="it-IT" sz="2800" b="1">
                <a:solidFill>
                  <a:srgbClr val="FF0000"/>
                </a:solidFill>
              </a:rPr>
              <a:t>reversibile</a:t>
            </a:r>
            <a:r>
              <a:rPr lang="it-IT" altLang="it-IT" sz="2800" b="1"/>
              <a:t> nelle fasi iniziali della malattia</a:t>
            </a:r>
          </a:p>
          <a:p>
            <a:pPr eaLnBrk="1" hangingPunct="1">
              <a:buFontTx/>
              <a:buNone/>
            </a:pPr>
            <a:r>
              <a:rPr lang="it-IT" altLang="it-IT" sz="2800" b="1"/>
              <a:t>	Ripetuti episodi portano ad una saldatura fra le due strutture</a:t>
            </a:r>
          </a:p>
        </p:txBody>
      </p:sp>
      <p:pic>
        <p:nvPicPr>
          <p:cNvPr id="99332" name="Picture 6" descr="7TF4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30496"/>
          <a:stretch>
            <a:fillRect/>
          </a:stretch>
        </p:blipFill>
        <p:spPr bwMode="auto">
          <a:xfrm>
            <a:off x="971550" y="3224213"/>
            <a:ext cx="6948488" cy="344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ChangeArrowheads="1"/>
          </p:cNvSpPr>
          <p:nvPr/>
        </p:nvSpPr>
        <p:spPr bwMode="auto">
          <a:xfrm>
            <a:off x="3448050" y="0"/>
            <a:ext cx="22733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>
                <a:solidFill>
                  <a:srgbClr val="1E31E3"/>
                </a:solidFill>
                <a:latin typeface="Trebuchet MS" panose="020B0603020202020204" pitchFamily="34" charset="0"/>
              </a:rPr>
              <a:t>Tonometri</a:t>
            </a:r>
          </a:p>
        </p:txBody>
      </p:sp>
      <p:sp>
        <p:nvSpPr>
          <p:cNvPr id="13315" name="Rectangle 5"/>
          <p:cNvSpPr>
            <a:spLocks noChangeArrowheads="1"/>
          </p:cNvSpPr>
          <p:nvPr/>
        </p:nvSpPr>
        <p:spPr bwMode="auto">
          <a:xfrm>
            <a:off x="4033838" y="2849563"/>
            <a:ext cx="1031875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200">
                <a:solidFill>
                  <a:srgbClr val="1E31E3"/>
                </a:solidFill>
                <a:latin typeface="Trebuchet MS" panose="020B0603020202020204" pitchFamily="34" charset="0"/>
              </a:rPr>
              <a:t>Perkins</a:t>
            </a:r>
          </a:p>
        </p:txBody>
      </p:sp>
      <p:sp>
        <p:nvSpPr>
          <p:cNvPr id="13316" name="Rectangle 6"/>
          <p:cNvSpPr>
            <a:spLocks noChangeArrowheads="1"/>
          </p:cNvSpPr>
          <p:nvPr/>
        </p:nvSpPr>
        <p:spPr bwMode="auto">
          <a:xfrm>
            <a:off x="3048000" y="3200400"/>
            <a:ext cx="31099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>
                <a:solidFill>
                  <a:schemeClr val="bg1"/>
                </a:solidFill>
                <a:latin typeface="Trebuchet MS" panose="020B0603020202020204" pitchFamily="34" charset="0"/>
              </a:rPr>
              <a:t>Portable contact applanation</a:t>
            </a:r>
          </a:p>
        </p:txBody>
      </p:sp>
      <p:sp>
        <p:nvSpPr>
          <p:cNvPr id="13317" name="Rectangle 7"/>
          <p:cNvSpPr>
            <a:spLocks noChangeArrowheads="1"/>
          </p:cNvSpPr>
          <p:nvPr/>
        </p:nvSpPr>
        <p:spPr bwMode="auto">
          <a:xfrm>
            <a:off x="3357563" y="5562600"/>
            <a:ext cx="261620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200" dirty="0" err="1">
                <a:solidFill>
                  <a:srgbClr val="1E31E3"/>
                </a:solidFill>
                <a:latin typeface="Trebuchet MS" panose="020B0603020202020204" pitchFamily="34" charset="0"/>
              </a:rPr>
              <a:t>Pulsair</a:t>
            </a:r>
            <a:r>
              <a:rPr lang="en-US" altLang="en-US" sz="2200" dirty="0">
                <a:solidFill>
                  <a:srgbClr val="1E31E3"/>
                </a:solidFill>
                <a:latin typeface="Trebuchet MS" panose="020B0603020202020204" pitchFamily="34" charset="0"/>
              </a:rPr>
              <a:t> 2000 (Keeler)</a:t>
            </a:r>
          </a:p>
        </p:txBody>
      </p:sp>
      <p:sp>
        <p:nvSpPr>
          <p:cNvPr id="13318" name="Rectangle 8"/>
          <p:cNvSpPr>
            <a:spLocks noChangeArrowheads="1"/>
          </p:cNvSpPr>
          <p:nvPr/>
        </p:nvSpPr>
        <p:spPr bwMode="auto">
          <a:xfrm>
            <a:off x="1339850" y="5511800"/>
            <a:ext cx="1028700" cy="401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1E31E3"/>
                </a:solidFill>
                <a:latin typeface="Trebuchet MS" panose="020B0603020202020204" pitchFamily="34" charset="0"/>
              </a:rPr>
              <a:t>Air-puff</a:t>
            </a:r>
          </a:p>
        </p:txBody>
      </p:sp>
      <p:sp>
        <p:nvSpPr>
          <p:cNvPr id="13319" name="Rectangle 10"/>
          <p:cNvSpPr>
            <a:spLocks noChangeArrowheads="1"/>
          </p:cNvSpPr>
          <p:nvPr/>
        </p:nvSpPr>
        <p:spPr bwMode="auto">
          <a:xfrm>
            <a:off x="2971800" y="5943600"/>
            <a:ext cx="319405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dirty="0">
                <a:solidFill>
                  <a:schemeClr val="bg1"/>
                </a:solidFill>
                <a:latin typeface="Trebuchet MS" panose="020B0603020202020204" pitchFamily="34" charset="0"/>
              </a:rPr>
              <a:t>Portable non-contact applanation</a:t>
            </a:r>
          </a:p>
        </p:txBody>
      </p:sp>
      <p:sp>
        <p:nvSpPr>
          <p:cNvPr id="13320" name="Rectangle 11"/>
          <p:cNvSpPr>
            <a:spLocks noChangeArrowheads="1"/>
          </p:cNvSpPr>
          <p:nvPr/>
        </p:nvSpPr>
        <p:spPr bwMode="auto">
          <a:xfrm>
            <a:off x="876300" y="5824538"/>
            <a:ext cx="236220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>
                <a:solidFill>
                  <a:srgbClr val="1E31E3"/>
                </a:solidFill>
                <a:latin typeface="Trebuchet MS" panose="020B0603020202020204" pitchFamily="34" charset="0"/>
              </a:rPr>
              <a:t>Non-contact indentation</a:t>
            </a:r>
          </a:p>
        </p:txBody>
      </p:sp>
      <p:sp>
        <p:nvSpPr>
          <p:cNvPr id="13321" name="Rectangle 13"/>
          <p:cNvSpPr>
            <a:spLocks noChangeArrowheads="1"/>
          </p:cNvSpPr>
          <p:nvPr/>
        </p:nvSpPr>
        <p:spPr bwMode="auto">
          <a:xfrm>
            <a:off x="6743699" y="2833688"/>
            <a:ext cx="1281113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200" dirty="0" err="1">
                <a:solidFill>
                  <a:srgbClr val="1E31E3"/>
                </a:solidFill>
                <a:latin typeface="Trebuchet MS" panose="020B0603020202020204" pitchFamily="34" charset="0"/>
              </a:rPr>
              <a:t>Tono</a:t>
            </a:r>
            <a:r>
              <a:rPr lang="en-US" altLang="en-US" sz="2200" dirty="0">
                <a:solidFill>
                  <a:srgbClr val="1E31E3"/>
                </a:solidFill>
                <a:latin typeface="Trebuchet MS" panose="020B0603020202020204" pitchFamily="34" charset="0"/>
              </a:rPr>
              <a:t>-Pen</a:t>
            </a:r>
          </a:p>
        </p:txBody>
      </p:sp>
      <p:sp>
        <p:nvSpPr>
          <p:cNvPr id="13322" name="Rectangle 14"/>
          <p:cNvSpPr>
            <a:spLocks noChangeArrowheads="1"/>
          </p:cNvSpPr>
          <p:nvPr/>
        </p:nvSpPr>
        <p:spPr bwMode="auto">
          <a:xfrm>
            <a:off x="6096000" y="5943600"/>
            <a:ext cx="316865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>
                <a:solidFill>
                  <a:schemeClr val="bg1"/>
                </a:solidFill>
                <a:latin typeface="Trebuchet MS" panose="020B0603020202020204" pitchFamily="34" charset="0"/>
              </a:rPr>
              <a:t>portable contact applanation</a:t>
            </a:r>
          </a:p>
        </p:txBody>
      </p:sp>
      <p:pic>
        <p:nvPicPr>
          <p:cNvPr id="13323" name="Picture 16" descr="C:\My Documents\Glaucoma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51200" y="838200"/>
            <a:ext cx="2438400" cy="2043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4" name="Picture 18" descr="C:\My Documents\Glaucoma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11275" y="3657600"/>
            <a:ext cx="1108075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5" name="Picture 19" descr="C:\My Documents\Glaucoma8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51200" y="3657600"/>
            <a:ext cx="2506663" cy="192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6" name="Picture 20" descr="C:\My Documents\Glaucoma9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80045" y="843757"/>
            <a:ext cx="2506662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27" name="Rectangle 21"/>
          <p:cNvSpPr>
            <a:spLocks noChangeArrowheads="1"/>
          </p:cNvSpPr>
          <p:nvPr/>
        </p:nvSpPr>
        <p:spPr bwMode="auto">
          <a:xfrm>
            <a:off x="641350" y="677863"/>
            <a:ext cx="8194675" cy="5486400"/>
          </a:xfrm>
          <a:prstGeom prst="rect">
            <a:avLst/>
          </a:prstGeom>
          <a:noFill/>
          <a:ln w="28575">
            <a:solidFill>
              <a:srgbClr val="FAFD0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IN" altLang="en-US" sz="1600">
              <a:latin typeface="Trebuchet MS" panose="020B0603020202020204" pitchFamily="34" charset="0"/>
            </a:endParaRPr>
          </a:p>
        </p:txBody>
      </p:sp>
      <p:sp>
        <p:nvSpPr>
          <p:cNvPr id="13328" name="Line 22"/>
          <p:cNvSpPr>
            <a:spLocks noChangeShapeType="1"/>
          </p:cNvSpPr>
          <p:nvPr/>
        </p:nvSpPr>
        <p:spPr bwMode="auto">
          <a:xfrm>
            <a:off x="677863" y="3657600"/>
            <a:ext cx="8194675" cy="0"/>
          </a:xfrm>
          <a:prstGeom prst="line">
            <a:avLst/>
          </a:prstGeom>
          <a:noFill/>
          <a:ln w="19050">
            <a:solidFill>
              <a:srgbClr val="FAFD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3329" name="Line 23"/>
          <p:cNvSpPr>
            <a:spLocks noChangeShapeType="1"/>
          </p:cNvSpPr>
          <p:nvPr/>
        </p:nvSpPr>
        <p:spPr bwMode="auto">
          <a:xfrm>
            <a:off x="677863" y="2895600"/>
            <a:ext cx="8194675" cy="0"/>
          </a:xfrm>
          <a:prstGeom prst="line">
            <a:avLst/>
          </a:prstGeom>
          <a:noFill/>
          <a:ln w="19050">
            <a:solidFill>
              <a:srgbClr val="FAFD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3330" name="Line 24"/>
          <p:cNvSpPr>
            <a:spLocks noChangeShapeType="1"/>
          </p:cNvSpPr>
          <p:nvPr/>
        </p:nvSpPr>
        <p:spPr bwMode="auto">
          <a:xfrm>
            <a:off x="2979738" y="838200"/>
            <a:ext cx="0" cy="5486400"/>
          </a:xfrm>
          <a:prstGeom prst="line">
            <a:avLst/>
          </a:prstGeom>
          <a:noFill/>
          <a:ln w="19050">
            <a:solidFill>
              <a:srgbClr val="FAFD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3331" name="Line 25"/>
          <p:cNvSpPr>
            <a:spLocks noChangeShapeType="1"/>
          </p:cNvSpPr>
          <p:nvPr/>
        </p:nvSpPr>
        <p:spPr bwMode="auto">
          <a:xfrm>
            <a:off x="6096000" y="838200"/>
            <a:ext cx="0" cy="5486400"/>
          </a:xfrm>
          <a:prstGeom prst="line">
            <a:avLst/>
          </a:prstGeom>
          <a:noFill/>
          <a:ln w="19050">
            <a:solidFill>
              <a:srgbClr val="FAFD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3332" name="Line 27"/>
          <p:cNvSpPr>
            <a:spLocks noChangeShapeType="1"/>
          </p:cNvSpPr>
          <p:nvPr/>
        </p:nvSpPr>
        <p:spPr bwMode="auto">
          <a:xfrm>
            <a:off x="677863" y="5562600"/>
            <a:ext cx="8194675" cy="0"/>
          </a:xfrm>
          <a:prstGeom prst="line">
            <a:avLst/>
          </a:prstGeom>
          <a:noFill/>
          <a:ln w="19050">
            <a:solidFill>
              <a:srgbClr val="FAFD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188505" y="3742290"/>
            <a:ext cx="2426858" cy="1532582"/>
          </a:xfrm>
          <a:prstGeom prst="rect">
            <a:avLst/>
          </a:prstGeom>
        </p:spPr>
      </p:pic>
      <p:sp>
        <p:nvSpPr>
          <p:cNvPr id="23" name="Rectangle 13"/>
          <p:cNvSpPr>
            <a:spLocks noChangeArrowheads="1"/>
          </p:cNvSpPr>
          <p:nvPr/>
        </p:nvSpPr>
        <p:spPr bwMode="auto">
          <a:xfrm>
            <a:off x="6588224" y="5661496"/>
            <a:ext cx="814325" cy="4315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200" dirty="0" err="1">
                <a:solidFill>
                  <a:srgbClr val="1E31E3"/>
                </a:solidFill>
                <a:latin typeface="Trebuchet MS" panose="020B0603020202020204" pitchFamily="34" charset="0"/>
              </a:rPr>
              <a:t>Icare</a:t>
            </a:r>
            <a:endParaRPr lang="en-US" altLang="en-US" sz="2200" dirty="0">
              <a:solidFill>
                <a:srgbClr val="1E31E3"/>
              </a:solidFill>
              <a:latin typeface="Trebuchet MS" panose="020B0603020202020204" pitchFamily="34" charset="0"/>
            </a:endParaRPr>
          </a:p>
        </p:txBody>
      </p:sp>
    </p:spTree>
  </p:cSld>
  <p:clrMapOvr>
    <a:masterClrMapping/>
  </p:clrMapOvr>
  <p:transition/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it-IT" altLang="it-IT"/>
              <a:t>Fattori scatenanti</a:t>
            </a:r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/>
            <a:r>
              <a:rPr lang="it-IT" altLang="it-IT"/>
              <a:t>Blocco pupillare</a:t>
            </a:r>
          </a:p>
          <a:p>
            <a:pPr lvl="1" eaLnBrk="1" hangingPunct="1"/>
            <a:r>
              <a:rPr lang="it-IT" altLang="it-IT"/>
              <a:t>Arresto della circolazione dell’acqueo a livello pupillare per adesione dell’orletto pupillare al cristallino  </a:t>
            </a:r>
          </a:p>
          <a:p>
            <a:pPr eaLnBrk="1" hangingPunct="1"/>
            <a:r>
              <a:rPr lang="it-IT" altLang="it-IT"/>
              <a:t>Midriasi</a:t>
            </a:r>
          </a:p>
          <a:p>
            <a:pPr eaLnBrk="1" hangingPunct="1"/>
            <a:endParaRPr lang="it-IT" altLang="it-IT"/>
          </a:p>
        </p:txBody>
      </p:sp>
      <p:pic>
        <p:nvPicPr>
          <p:cNvPr id="100356" name="Picture 19" descr="winkelblock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785813" y="4244975"/>
            <a:ext cx="5072062" cy="2112963"/>
          </a:xfrm>
          <a:noFill/>
        </p:spPr>
      </p:pic>
      <p:pic>
        <p:nvPicPr>
          <p:cNvPr id="100357" name="Picture 16" descr="winkelblock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7989" t="7286" b="5289"/>
          <a:stretch>
            <a:fillRect/>
          </a:stretch>
        </p:blipFill>
        <p:spPr bwMode="auto">
          <a:xfrm>
            <a:off x="6572250" y="3562350"/>
            <a:ext cx="1785938" cy="2795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71438"/>
            <a:ext cx="7543800" cy="1143001"/>
          </a:xfrm>
        </p:spPr>
        <p:txBody>
          <a:bodyPr/>
          <a:lstStyle/>
          <a:p>
            <a:pPr eaLnBrk="1" hangingPunct="1"/>
            <a:r>
              <a:rPr lang="it-IT" altLang="it-IT" b="1"/>
              <a:t>Crisi di glaucoma acuto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85750" y="928688"/>
            <a:ext cx="4210050" cy="5599112"/>
          </a:xfrm>
        </p:spPr>
        <p:txBody>
          <a:bodyPr/>
          <a:lstStyle/>
          <a:p>
            <a:pPr eaLnBrk="1" hangingPunct="1"/>
            <a:r>
              <a:rPr lang="it-IT" altLang="it-IT" sz="2800"/>
              <a:t>“occhio rosso”</a:t>
            </a:r>
          </a:p>
          <a:p>
            <a:pPr eaLnBrk="1" hangingPunct="1"/>
            <a:r>
              <a:rPr lang="it-IT" altLang="it-IT" sz="2800"/>
              <a:t>Ipertono oculare: tono &gt; 50-60 mm. Hg (occhio di consistenza lapidea !!!)</a:t>
            </a:r>
          </a:p>
          <a:p>
            <a:pPr eaLnBrk="1" hangingPunct="1"/>
            <a:r>
              <a:rPr lang="it-IT" altLang="it-IT" sz="2800"/>
              <a:t>Violento dolore all’occhio, orbita, regione fronto-temporale</a:t>
            </a:r>
          </a:p>
          <a:p>
            <a:pPr eaLnBrk="1" hangingPunct="1"/>
            <a:r>
              <a:rPr lang="it-IT" altLang="it-IT" sz="2800"/>
              <a:t>Sintomatologia sistemica</a:t>
            </a:r>
          </a:p>
          <a:p>
            <a:pPr lvl="1" eaLnBrk="1" hangingPunct="1"/>
            <a:r>
              <a:rPr lang="it-IT" altLang="it-IT" sz="2400"/>
              <a:t>Nausea</a:t>
            </a:r>
          </a:p>
          <a:p>
            <a:pPr lvl="1" eaLnBrk="1" hangingPunct="1"/>
            <a:r>
              <a:rPr lang="it-IT" altLang="it-IT" sz="2400"/>
              <a:t>Vomito</a:t>
            </a:r>
          </a:p>
          <a:p>
            <a:pPr lvl="1" eaLnBrk="1" hangingPunct="1"/>
            <a:r>
              <a:rPr lang="it-IT" altLang="it-IT" sz="2400"/>
              <a:t>Profondo malessere generale</a:t>
            </a:r>
          </a:p>
          <a:p>
            <a:pPr eaLnBrk="1" hangingPunct="1">
              <a:lnSpc>
                <a:spcPct val="90000"/>
              </a:lnSpc>
            </a:pPr>
            <a:endParaRPr lang="it-IT" altLang="it-IT" sz="2800"/>
          </a:p>
        </p:txBody>
      </p:sp>
      <p:pic>
        <p:nvPicPr>
          <p:cNvPr id="101380" name="Picture 7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4716463" y="1412875"/>
            <a:ext cx="4103687" cy="1554163"/>
          </a:xfrm>
          <a:noFill/>
        </p:spPr>
      </p:pic>
      <p:pic>
        <p:nvPicPr>
          <p:cNvPr id="101381" name="Picture 11" descr="glaucoma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32363" y="3573463"/>
            <a:ext cx="3600450" cy="282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100013"/>
            <a:ext cx="8401050" cy="1143001"/>
          </a:xfrm>
        </p:spPr>
        <p:txBody>
          <a:bodyPr/>
          <a:lstStyle/>
          <a:p>
            <a:pPr eaLnBrk="1" hangingPunct="1"/>
            <a:r>
              <a:rPr lang="it-IT" altLang="it-IT" b="1"/>
              <a:t>Crisi di glaucoma acuto</a:t>
            </a:r>
          </a:p>
        </p:txBody>
      </p:sp>
      <p:sp>
        <p:nvSpPr>
          <p:cNvPr id="7885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908050"/>
            <a:ext cx="4038600" cy="3373438"/>
          </a:xfrm>
        </p:spPr>
        <p:txBody>
          <a:bodyPr/>
          <a:lstStyle/>
          <a:p>
            <a:pPr eaLnBrk="1" hangingPunct="1">
              <a:defRPr/>
            </a:pPr>
            <a:endParaRPr lang="it-IT" sz="2400" dirty="0"/>
          </a:p>
          <a:p>
            <a:pPr marL="457200" indent="-457200" eaLnBrk="1" hangingPunct="1">
              <a:buFont typeface="+mj-lt"/>
              <a:buAutoNum type="arabicPeriod"/>
              <a:defRPr/>
            </a:pPr>
            <a:r>
              <a:rPr lang="it-IT" sz="2400" dirty="0"/>
              <a:t>Edema corneale</a:t>
            </a:r>
          </a:p>
          <a:p>
            <a:pPr marL="457200" indent="-457200" eaLnBrk="1" hangingPunct="1">
              <a:buFont typeface="+mj-lt"/>
              <a:buAutoNum type="arabicPeriod"/>
              <a:defRPr/>
            </a:pPr>
            <a:r>
              <a:rPr lang="it-IT" sz="2400" dirty="0"/>
              <a:t>Camera anteriore di profondità molto ridotta</a:t>
            </a:r>
          </a:p>
          <a:p>
            <a:pPr marL="457200" indent="-457200" eaLnBrk="1" hangingPunct="1">
              <a:buFont typeface="+mj-lt"/>
              <a:buAutoNum type="arabicPeriod"/>
              <a:defRPr/>
            </a:pPr>
            <a:r>
              <a:rPr lang="it-IT" sz="2400" dirty="0"/>
              <a:t>Pupilla in media midriasi non reagente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endParaRPr lang="it-IT" sz="2400" dirty="0"/>
          </a:p>
        </p:txBody>
      </p:sp>
      <p:pic>
        <p:nvPicPr>
          <p:cNvPr id="102404" name="Picture 7" descr="124atalami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86363" y="4221163"/>
            <a:ext cx="3417887" cy="223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05" name="Picture 16" descr="winkelblock6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35976"/>
          <a:stretch>
            <a:fillRect/>
          </a:stretch>
        </p:blipFill>
        <p:spPr>
          <a:xfrm>
            <a:off x="500063" y="4143375"/>
            <a:ext cx="2786062" cy="2493963"/>
          </a:xfrm>
          <a:noFill/>
        </p:spPr>
      </p:pic>
      <p:pic>
        <p:nvPicPr>
          <p:cNvPr id="102406" name="Picture 2" descr="primary glaucoma-3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08563" y="1000125"/>
            <a:ext cx="3563937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it-IT"/>
              <a:t>Terapia medica</a:t>
            </a:r>
          </a:p>
        </p:txBody>
      </p:sp>
      <p:sp>
        <p:nvSpPr>
          <p:cNvPr id="103427" name="Segnaposto testo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it-IT" altLang="it-IT"/>
              <a:t>Topica	 (poco efficace)</a:t>
            </a:r>
          </a:p>
        </p:txBody>
      </p:sp>
      <p:sp>
        <p:nvSpPr>
          <p:cNvPr id="103428" name="Segnaposto contenuto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it-IT" altLang="it-IT"/>
              <a:t>B-bloccanti</a:t>
            </a:r>
          </a:p>
          <a:p>
            <a:r>
              <a:rPr lang="it-IT" altLang="it-IT"/>
              <a:t>Inibitori dell’anidrasi carbonica</a:t>
            </a:r>
          </a:p>
        </p:txBody>
      </p:sp>
      <p:sp>
        <p:nvSpPr>
          <p:cNvPr id="103429" name="Segnaposto testo 6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it-IT" altLang="it-IT"/>
              <a:t>Sistemica	</a:t>
            </a:r>
          </a:p>
        </p:txBody>
      </p:sp>
      <p:sp>
        <p:nvSpPr>
          <p:cNvPr id="103430" name="Segnaposto contenuto 7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it-IT" altLang="it-IT"/>
              <a:t>Inibitori dell’anidrasi carbonica</a:t>
            </a:r>
          </a:p>
          <a:p>
            <a:pPr lvl="1"/>
            <a:r>
              <a:rPr lang="it-IT" altLang="it-IT"/>
              <a:t>acetazolamide </a:t>
            </a:r>
          </a:p>
          <a:p>
            <a:r>
              <a:rPr lang="it-IT" altLang="it-IT"/>
              <a:t>Diuretici osmotici</a:t>
            </a:r>
          </a:p>
          <a:p>
            <a:pPr lvl="1"/>
            <a:r>
              <a:rPr lang="it-IT" altLang="it-IT"/>
              <a:t>mannitolo</a:t>
            </a:r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Grp="1" noChangeArrowheads="1"/>
          </p:cNvSpPr>
          <p:nvPr>
            <p:ph type="title"/>
          </p:nvPr>
        </p:nvSpPr>
        <p:spPr>
          <a:xfrm>
            <a:off x="806450" y="561975"/>
            <a:ext cx="8229600" cy="568325"/>
          </a:xfrm>
        </p:spPr>
        <p:txBody>
          <a:bodyPr/>
          <a:lstStyle/>
          <a:p>
            <a:pPr algn="r"/>
            <a:r>
              <a:rPr lang="it-IT" altLang="it-IT" b="1">
                <a:solidFill>
                  <a:schemeClr val="hlink"/>
                </a:solidFill>
              </a:rPr>
              <a:t>Terapia laser: </a:t>
            </a:r>
            <a:br>
              <a:rPr lang="it-IT" altLang="it-IT" b="1">
                <a:solidFill>
                  <a:schemeClr val="hlink"/>
                </a:solidFill>
              </a:rPr>
            </a:br>
            <a:r>
              <a:rPr lang="it-IT" altLang="it-IT" b="1">
                <a:solidFill>
                  <a:schemeClr val="hlink"/>
                </a:solidFill>
              </a:rPr>
              <a:t>iridotomia yag laser</a:t>
            </a:r>
          </a:p>
        </p:txBody>
      </p:sp>
      <p:pic>
        <p:nvPicPr>
          <p:cNvPr id="104451" name="Picture 6" descr="iridotomi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57077"/>
          <a:stretch>
            <a:fillRect/>
          </a:stretch>
        </p:blipFill>
        <p:spPr bwMode="auto">
          <a:xfrm>
            <a:off x="4787900" y="4005263"/>
            <a:ext cx="3255963" cy="1944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452" name="Picture 8" descr="iridot_p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0825" y="3500438"/>
            <a:ext cx="3598863" cy="2706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453" name="Picture 9" descr="iridot_closed_angl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9439"/>
          <a:stretch>
            <a:fillRect/>
          </a:stretch>
        </p:blipFill>
        <p:spPr bwMode="auto">
          <a:xfrm>
            <a:off x="179388" y="836613"/>
            <a:ext cx="3171825" cy="2665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454" name="Picture 12" descr="winkelblock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84663" y="1989138"/>
            <a:ext cx="3960812" cy="163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it-IT" b="1">
                <a:solidFill>
                  <a:schemeClr val="hlink"/>
                </a:solidFill>
              </a:rPr>
              <a:t>Glaucoma congenito</a:t>
            </a:r>
          </a:p>
        </p:txBody>
      </p:sp>
      <p:sp>
        <p:nvSpPr>
          <p:cNvPr id="105475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4357688" y="1600200"/>
            <a:ext cx="4329112" cy="4525963"/>
          </a:xfrm>
        </p:spPr>
        <p:txBody>
          <a:bodyPr/>
          <a:lstStyle/>
          <a:p>
            <a:pPr>
              <a:buSzPct val="130000"/>
            </a:pPr>
            <a:r>
              <a:rPr lang="it-IT" altLang="it-IT" sz="2800"/>
              <a:t>Il glaucoma congenito o infantile è responsabile del 2-4% dei casi di cecità congenita</a:t>
            </a:r>
          </a:p>
          <a:p>
            <a:pPr>
              <a:buSzPct val="130000"/>
            </a:pPr>
            <a:r>
              <a:rPr lang="it-IT" altLang="it-IT" sz="2800"/>
              <a:t>Incidenza alla nascita di 1:2.500-1:30.000 nati vivi</a:t>
            </a:r>
          </a:p>
          <a:p>
            <a:r>
              <a:rPr lang="it-IT" altLang="it-IT" sz="2800"/>
              <a:t>Bambini di età &lt;2 anni</a:t>
            </a:r>
          </a:p>
          <a:p>
            <a:r>
              <a:rPr lang="it-IT" altLang="it-IT" sz="2800"/>
              <a:t>Trasmissione AR</a:t>
            </a:r>
          </a:p>
          <a:p>
            <a:r>
              <a:rPr lang="it-IT" altLang="it-IT" sz="2800"/>
              <a:t>Bilaterale</a:t>
            </a:r>
          </a:p>
          <a:p>
            <a:pPr>
              <a:buSzPct val="130000"/>
            </a:pPr>
            <a:endParaRPr lang="it-IT" altLang="it-IT" sz="2800"/>
          </a:p>
        </p:txBody>
      </p:sp>
      <p:pic>
        <p:nvPicPr>
          <p:cNvPr id="105476" name="Picture 11" descr="congenitum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827088" y="1989138"/>
            <a:ext cx="3151187" cy="2725737"/>
          </a:xfrm>
          <a:noFill/>
        </p:spPr>
      </p:pic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it-IT" altLang="it-IT" b="1">
                <a:solidFill>
                  <a:schemeClr val="hlink"/>
                </a:solidFill>
              </a:rPr>
              <a:t>Glaucoma congenito</a:t>
            </a:r>
          </a:p>
        </p:txBody>
      </p:sp>
      <p:sp>
        <p:nvSpPr>
          <p:cNvPr id="106499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4286250" y="1357313"/>
            <a:ext cx="4400550" cy="4768850"/>
          </a:xfrm>
        </p:spPr>
        <p:txBody>
          <a:bodyPr/>
          <a:lstStyle/>
          <a:p>
            <a:pPr>
              <a:buSzPct val="130000"/>
            </a:pPr>
            <a:r>
              <a:rPr lang="it-IT" altLang="it-IT" sz="2800"/>
              <a:t>Sviluppo anomalo delle strutture angolari della camera anteriore: persistenza di tessuto mesodermale aberrante dentro e vicino l’angolo camerulare.</a:t>
            </a:r>
          </a:p>
          <a:p>
            <a:pPr>
              <a:buSzPct val="130000"/>
            </a:pPr>
            <a:r>
              <a:rPr lang="it-IT" altLang="it-IT" sz="2800"/>
              <a:t>La gravità del glaucoma congenito dipende dall’epoca in cui il normale sviluppo si è interrotto.</a:t>
            </a:r>
            <a:endParaRPr lang="el-GR" altLang="it-IT" sz="2800"/>
          </a:p>
          <a:p>
            <a:endParaRPr lang="it-IT" altLang="it-IT" sz="2800"/>
          </a:p>
          <a:p>
            <a:pPr>
              <a:buFontTx/>
              <a:buNone/>
            </a:pPr>
            <a:endParaRPr lang="it-IT" altLang="it-IT" sz="2800"/>
          </a:p>
        </p:txBody>
      </p:sp>
      <p:pic>
        <p:nvPicPr>
          <p:cNvPr id="106500" name="Picture 11" descr="congenitum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357188" y="1989138"/>
            <a:ext cx="3151187" cy="2725737"/>
          </a:xfrm>
          <a:noFill/>
        </p:spPr>
      </p:pic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it-IT" b="1">
                <a:solidFill>
                  <a:schemeClr val="hlink"/>
                </a:solidFill>
              </a:rPr>
              <a:t>Sintomi</a:t>
            </a:r>
          </a:p>
        </p:txBody>
      </p:sp>
      <p:sp>
        <p:nvSpPr>
          <p:cNvPr id="107523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it-IT" altLang="it-IT"/>
              <a:t>Lacrimazione</a:t>
            </a:r>
          </a:p>
          <a:p>
            <a:pPr lvl="1"/>
            <a:r>
              <a:rPr lang="it-IT" altLang="it-IT" sz="2000"/>
              <a:t>d.d.: stenosi vie lacrimali !!</a:t>
            </a:r>
          </a:p>
          <a:p>
            <a:r>
              <a:rPr lang="it-IT" altLang="it-IT"/>
              <a:t>Fotofobia</a:t>
            </a:r>
          </a:p>
          <a:p>
            <a:r>
              <a:rPr lang="it-IT" altLang="it-IT"/>
              <a:t>Aumento dei diametri corneali</a:t>
            </a:r>
          </a:p>
          <a:p>
            <a:pPr lvl="1"/>
            <a:r>
              <a:rPr lang="it-IT" altLang="it-IT"/>
              <a:t>Megalocornea</a:t>
            </a:r>
          </a:p>
          <a:p>
            <a:pPr lvl="1"/>
            <a:r>
              <a:rPr lang="it-IT" altLang="it-IT"/>
              <a:t>Edema corneale</a:t>
            </a:r>
          </a:p>
          <a:p>
            <a:r>
              <a:rPr lang="it-IT" altLang="it-IT"/>
              <a:t>Buftalmo</a:t>
            </a:r>
          </a:p>
          <a:p>
            <a:r>
              <a:rPr lang="it-IT" altLang="it-IT"/>
              <a:t>Atrofia ottica </a:t>
            </a:r>
          </a:p>
          <a:p>
            <a:endParaRPr lang="it-IT" altLang="it-IT"/>
          </a:p>
        </p:txBody>
      </p:sp>
      <p:pic>
        <p:nvPicPr>
          <p:cNvPr id="107524" name="Picture 5" descr="Buftalmo%201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4787900" y="3573463"/>
            <a:ext cx="3382963" cy="2487612"/>
          </a:xfrm>
          <a:noFill/>
        </p:spPr>
      </p:pic>
      <p:pic>
        <p:nvPicPr>
          <p:cNvPr id="107525" name="Picture 6" descr="congenitu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76825" y="1484313"/>
            <a:ext cx="3138488" cy="1760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it-IT" b="1">
                <a:solidFill>
                  <a:schemeClr val="hlink"/>
                </a:solidFill>
              </a:rPr>
              <a:t>Glaucoma congenito</a:t>
            </a:r>
          </a:p>
        </p:txBody>
      </p:sp>
      <p:sp>
        <p:nvSpPr>
          <p:cNvPr id="108547" name="Rectangle 9"/>
          <p:cNvSpPr>
            <a:spLocks noChangeArrowheads="1"/>
          </p:cNvSpPr>
          <p:nvPr/>
        </p:nvSpPr>
        <p:spPr bwMode="auto">
          <a:xfrm>
            <a:off x="457200" y="3922713"/>
            <a:ext cx="3467100" cy="1811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it-IT" altLang="it-IT" sz="2800" b="1">
              <a:latin typeface="Trebuchet MS" panose="020B0603020202020204" pitchFamily="34" charset="0"/>
            </a:endParaRPr>
          </a:p>
        </p:txBody>
      </p:sp>
      <p:pic>
        <p:nvPicPr>
          <p:cNvPr id="108548" name="Picture 6" descr="Buftalmo1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973138" y="2124075"/>
            <a:ext cx="3027362" cy="2733675"/>
          </a:xfrm>
          <a:noFill/>
        </p:spPr>
      </p:pic>
      <p:pic>
        <p:nvPicPr>
          <p:cNvPr id="108549" name="Picture 8" descr="313congglauc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29250" y="2214563"/>
            <a:ext cx="2727325" cy="352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it-IT"/>
              <a:t>diagnosi</a:t>
            </a:r>
          </a:p>
        </p:txBody>
      </p:sp>
      <p:sp>
        <p:nvSpPr>
          <p:cNvPr id="109571" name="Segnaposto contenuto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it-IT" altLang="it-IT"/>
              <a:t>Misurazione del tono oculare (narcosi)</a:t>
            </a:r>
          </a:p>
          <a:p>
            <a:endParaRPr lang="it-IT" altLang="it-IT"/>
          </a:p>
          <a:p>
            <a:r>
              <a:rPr lang="it-IT" altLang="it-IT"/>
              <a:t>Gonioscopia</a:t>
            </a:r>
          </a:p>
          <a:p>
            <a:endParaRPr lang="it-IT" altLang="it-IT"/>
          </a:p>
          <a:p>
            <a:r>
              <a:rPr lang="it-IT" altLang="it-IT"/>
              <a:t>Studio del nervo ottico </a:t>
            </a:r>
          </a:p>
        </p:txBody>
      </p:sp>
      <p:pic>
        <p:nvPicPr>
          <p:cNvPr id="109572" name="Picture 5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4648200" y="2527300"/>
            <a:ext cx="4038600" cy="2671763"/>
          </a:xfr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truttura predefinita">
  <a:themeElements>
    <a:clrScheme name="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rebuchet MS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rebuchet MS" pitchFamily="34" charset="0"/>
          </a:defRPr>
        </a:defPPr>
      </a:lstStyle>
    </a:lnDef>
  </a:objectDefaults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2453</TotalTime>
  <Words>1767</Words>
  <Application>Microsoft Office PowerPoint</Application>
  <PresentationFormat>Presentazione su schermo (4:3)</PresentationFormat>
  <Paragraphs>456</Paragraphs>
  <Slides>99</Slides>
  <Notes>5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Server OLE incorporati</vt:lpstr>
      </vt:variant>
      <vt:variant>
        <vt:i4>2</vt:i4>
      </vt:variant>
      <vt:variant>
        <vt:lpstr>Titoli diapositive</vt:lpstr>
      </vt:variant>
      <vt:variant>
        <vt:i4>99</vt:i4>
      </vt:variant>
    </vt:vector>
  </HeadingPairs>
  <TitlesOfParts>
    <vt:vector size="102" baseType="lpstr">
      <vt:lpstr>Struttura predefinita</vt:lpstr>
      <vt:lpstr>Image</vt:lpstr>
      <vt:lpstr>QuickTime Movie</vt:lpstr>
      <vt:lpstr>Produzione dell’umor acqueo:  corpi ciliari (2 µl al minuto) </vt:lpstr>
      <vt:lpstr>Circolazione dell’umor acqueo</vt:lpstr>
      <vt:lpstr>Sistema di deflusso dell’umor acqueo: angolo irido-corneale</vt:lpstr>
      <vt:lpstr>Vie di deflusso dell’umor acqueo</vt:lpstr>
      <vt:lpstr>Deflusso dell’umor acqueo: trabecolato (80%-90%)</vt:lpstr>
      <vt:lpstr>Diapositiva 6</vt:lpstr>
      <vt:lpstr>Misurazione della pressione oculare Tonometria manuale </vt:lpstr>
      <vt:lpstr>Tonometria ad indentazione (Schiotz) </vt:lpstr>
      <vt:lpstr>Diapositiva 9</vt:lpstr>
      <vt:lpstr>Tonometro di Goldmann</vt:lpstr>
      <vt:lpstr>Valore normale della  pressione oculare (IOP):  15,4  2,5 mm. Hg</vt:lpstr>
      <vt:lpstr>Pressione oculare ed età </vt:lpstr>
      <vt:lpstr>Pressione oculare ed età</vt:lpstr>
      <vt:lpstr>Pressione oculare nelle 24 ore</vt:lpstr>
      <vt:lpstr>In alcuni pazienti si assiste ad un aumento della pressione oculare </vt:lpstr>
      <vt:lpstr>In alcuni pazienti si assiste ad un aumento della pressione oculare </vt:lpstr>
      <vt:lpstr>glaucoma</vt:lpstr>
      <vt:lpstr>GLAUCOMA  Sindrome clinica caratterizzata da:  </vt:lpstr>
      <vt:lpstr>glaucoma</vt:lpstr>
      <vt:lpstr>esistono oltre 60  tipi diversi di glaucoma </vt:lpstr>
      <vt:lpstr>Diapositiva 21</vt:lpstr>
      <vt:lpstr>Diapositiva 22</vt:lpstr>
      <vt:lpstr>Diapositiva 23</vt:lpstr>
      <vt:lpstr>Glaucoma primario ad angolo aperto  o cronico semplice</vt:lpstr>
      <vt:lpstr>Glaucoma primario ad angolo aperto  o cronico semplice</vt:lpstr>
      <vt:lpstr>Diapositiva 26</vt:lpstr>
      <vt:lpstr>Diapositiva 27</vt:lpstr>
      <vt:lpstr>Glaucoma primario ad angolo aperto  o cronico semplice</vt:lpstr>
      <vt:lpstr>Glaucoma primario ad angolo aperto  o cronico semplice</vt:lpstr>
      <vt:lpstr>Glaucoma primario ad angolo aperto  o cronico semplice</vt:lpstr>
      <vt:lpstr>Glaucoma ad angolo aperto: diagnosi </vt:lpstr>
      <vt:lpstr>Glaucoma primario ad angolo aperto  o cronico semplice</vt:lpstr>
      <vt:lpstr>Glaucoma primario ad angolo aperto</vt:lpstr>
      <vt:lpstr>Glaucoma primario ad angolo aperto</vt:lpstr>
      <vt:lpstr>Glaucoma primario ad angolo aperto</vt:lpstr>
      <vt:lpstr>Teorie patogenetiche del  glaucoma ad angolo aperto </vt:lpstr>
      <vt:lpstr>Teoria meccanica </vt:lpstr>
      <vt:lpstr>Diapositiva 38</vt:lpstr>
      <vt:lpstr>Neuropatia ottica glaucomatosa</vt:lpstr>
      <vt:lpstr>glaucoma cronico semplice  o ad angolo aperto</vt:lpstr>
      <vt:lpstr>Progressiva degenerazione degli assoni delle cellule ganglionari fino alla atrofia del nervo ottico</vt:lpstr>
      <vt:lpstr>Progressiva degenerazione degli assoni delle cellule ganglionari fino alla atrofia del nervo ottico</vt:lpstr>
      <vt:lpstr>Nervo ottico: danno glaucomatoso</vt:lpstr>
      <vt:lpstr>Nervo ottico: danno glaucomatoso</vt:lpstr>
      <vt:lpstr>Diapositiva 45</vt:lpstr>
      <vt:lpstr>Atrofia progressiva del nervo ottico Spostamento nasale dei vasi </vt:lpstr>
      <vt:lpstr>Diapositiva 47</vt:lpstr>
      <vt:lpstr>Diapositiva 48</vt:lpstr>
      <vt:lpstr>Analisi computerizzata della testa del nervo ottico</vt:lpstr>
      <vt:lpstr>GLAUCOMA  Sindrome clinica caratterizzata da:  </vt:lpstr>
      <vt:lpstr>Campo Visivo: spazio percepito dal singolo occhio   quando lo sguardo è fisso in avanti</vt:lpstr>
      <vt:lpstr>Campo visivo normale</vt:lpstr>
      <vt:lpstr>Alterazione del campo visivo nel glaucoma</vt:lpstr>
      <vt:lpstr>Diapositiva 54</vt:lpstr>
      <vt:lpstr>Diapositiva 55</vt:lpstr>
      <vt:lpstr>Alterazione del campo visivo nel glaucoma</vt:lpstr>
      <vt:lpstr>Campo visivo negli stadi terminali della malattia (tubulare)</vt:lpstr>
      <vt:lpstr>Alterazione del Campo Visivo: difficilmente il paziente la avverte</vt:lpstr>
      <vt:lpstr>GLAUCOMA: NO sintomi !!!!</vt:lpstr>
      <vt:lpstr>GLAUCOMA: NO sintomi !!!!</vt:lpstr>
      <vt:lpstr>Glaucoma Fattori di rischio </vt:lpstr>
      <vt:lpstr>Fattore di rischio: età</vt:lpstr>
      <vt:lpstr>Fattore di rischio età:  aumento della resistenza al deflusso dell’umore acqueo</vt:lpstr>
      <vt:lpstr>Fattore di rischio: ipertono oculare</vt:lpstr>
      <vt:lpstr>Ipertono oculare  glaucoma La prevalenza di glaucoma aumenta con l’aumentare del tono oculare  </vt:lpstr>
      <vt:lpstr>Diapositiva 66</vt:lpstr>
      <vt:lpstr>Fattore di rischio:  ipotensione diastolica</vt:lpstr>
      <vt:lpstr>In un paziente glaucomatoso l’occhio con tono più elevato tende a perdere campo visivo più velocemente</vt:lpstr>
      <vt:lpstr>Diapositiva 69</vt:lpstr>
      <vt:lpstr>Fattori di rischio: ipertono</vt:lpstr>
      <vt:lpstr>Fattori di rischio: ipertono</vt:lpstr>
      <vt:lpstr>Fattori di rischio: ipertono</vt:lpstr>
      <vt:lpstr>Glaucoma “senza pressione”</vt:lpstr>
      <vt:lpstr>Terapia</vt:lpstr>
      <vt:lpstr>Terapia</vt:lpstr>
      <vt:lpstr>Terapia farmacologica topica</vt:lpstr>
      <vt:lpstr>BETA BLOCCANTI  (timololo) </vt:lpstr>
      <vt:lpstr>Inibitori dell'anidrasi carbonica </vt:lpstr>
      <vt:lpstr>Prostaglandine (latanoprost)</vt:lpstr>
      <vt:lpstr>Agonisti adrenergici </vt:lpstr>
      <vt:lpstr>Parasimpaticomimetici  (pilocarpina 1-4%)</vt:lpstr>
      <vt:lpstr>Terapia laser: trabeculoplastica</vt:lpstr>
      <vt:lpstr>Diapositiva 83</vt:lpstr>
      <vt:lpstr>Diapositiva 84</vt:lpstr>
      <vt:lpstr>Glaucoma ad angolo chiuso 10% dei glaucomi</vt:lpstr>
      <vt:lpstr>Glaucoma ad angolo chiuso: 10%   ostacolo pre-trabecolare al deflusso</vt:lpstr>
      <vt:lpstr>Fattori predisponenti</vt:lpstr>
      <vt:lpstr>Fattori predisponenti</vt:lpstr>
      <vt:lpstr>Glaucoma ad angolo chiuso </vt:lpstr>
      <vt:lpstr>Fattori scatenanti</vt:lpstr>
      <vt:lpstr>Crisi di glaucoma acuto</vt:lpstr>
      <vt:lpstr>Crisi di glaucoma acuto</vt:lpstr>
      <vt:lpstr>Terapia medica</vt:lpstr>
      <vt:lpstr>Terapia laser:  iridotomia yag laser</vt:lpstr>
      <vt:lpstr>Glaucoma congenito</vt:lpstr>
      <vt:lpstr>Glaucoma congenito</vt:lpstr>
      <vt:lpstr>Sintomi</vt:lpstr>
      <vt:lpstr>Glaucoma congenito</vt:lpstr>
      <vt:lpstr>diagnosi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josimar</dc:creator>
  <cp:lastModifiedBy>Diego</cp:lastModifiedBy>
  <cp:revision>272</cp:revision>
  <dcterms:created xsi:type="dcterms:W3CDTF">2004-11-21T20:10:38Z</dcterms:created>
  <dcterms:modified xsi:type="dcterms:W3CDTF">2016-11-22T07:58:40Z</dcterms:modified>
</cp:coreProperties>
</file>